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429" r:id="rId4"/>
    <p:sldId id="443" r:id="rId5"/>
    <p:sldId id="310" r:id="rId6"/>
    <p:sldId id="428" r:id="rId7"/>
    <p:sldId id="348" r:id="rId8"/>
    <p:sldId id="349" r:id="rId9"/>
    <p:sldId id="450" r:id="rId10"/>
    <p:sldId id="434" r:id="rId11"/>
    <p:sldId id="383" r:id="rId12"/>
    <p:sldId id="439" r:id="rId13"/>
    <p:sldId id="430" r:id="rId14"/>
    <p:sldId id="431" r:id="rId15"/>
    <p:sldId id="375" r:id="rId16"/>
    <p:sldId id="445" r:id="rId17"/>
    <p:sldId id="376" r:id="rId18"/>
    <p:sldId id="435" r:id="rId19"/>
    <p:sldId id="433" r:id="rId20"/>
    <p:sldId id="436" r:id="rId21"/>
    <p:sldId id="437" r:id="rId22"/>
    <p:sldId id="440" r:id="rId23"/>
    <p:sldId id="432" r:id="rId24"/>
    <p:sldId id="444" r:id="rId25"/>
    <p:sldId id="441" r:id="rId26"/>
    <p:sldId id="363" r:id="rId27"/>
    <p:sldId id="446" r:id="rId28"/>
    <p:sldId id="448" r:id="rId29"/>
    <p:sldId id="423" r:id="rId30"/>
    <p:sldId id="354" r:id="rId31"/>
    <p:sldId id="355" r:id="rId32"/>
    <p:sldId id="353" r:id="rId33"/>
    <p:sldId id="449" r:id="rId34"/>
    <p:sldId id="374" r:id="rId35"/>
    <p:sldId id="451" r:id="rId36"/>
    <p:sldId id="356" r:id="rId37"/>
    <p:sldId id="357" r:id="rId38"/>
    <p:sldId id="361" r:id="rId39"/>
    <p:sldId id="373"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na Banu" initials="SB" lastIdx="1" clrIdx="0">
    <p:extLst>
      <p:ext uri="{19B8F6BF-5375-455C-9EA6-DF929625EA0E}">
        <p15:presenceInfo xmlns:p15="http://schemas.microsoft.com/office/powerpoint/2012/main" userId="b9638dd47fb8c5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10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80E75-B822-4F40-AE19-30803C0F3E24}"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526E7-D504-4FC0-9DCB-2E19546577C8}" type="slidenum">
              <a:rPr lang="en-US" smtClean="0"/>
              <a:t>‹#›</a:t>
            </a:fld>
            <a:endParaRPr lang="en-US"/>
          </a:p>
        </p:txBody>
      </p:sp>
    </p:spTree>
    <p:extLst>
      <p:ext uri="{BB962C8B-B14F-4D97-AF65-F5344CB8AC3E}">
        <p14:creationId xmlns:p14="http://schemas.microsoft.com/office/powerpoint/2010/main" val="175727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F998-C0B1-4ECC-958C-76041B818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E1AB3A-28F5-4E72-9477-A1978C863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2218CA-30BA-40FE-86DE-B451FD4B1078}"/>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5" name="Footer Placeholder 4">
            <a:extLst>
              <a:ext uri="{FF2B5EF4-FFF2-40B4-BE49-F238E27FC236}">
                <a16:creationId xmlns:a16="http://schemas.microsoft.com/office/drawing/2014/main" id="{F7A085BA-D4C2-480B-9F16-2A699D42C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29306-E5D7-48C0-814F-51434833BC26}"/>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391872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8C18-DBB2-4395-9C92-A61940555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FEB81-1D6B-45DF-AF6A-B8252733E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04014-F079-4927-952D-428546C8554C}"/>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5" name="Footer Placeholder 4">
            <a:extLst>
              <a:ext uri="{FF2B5EF4-FFF2-40B4-BE49-F238E27FC236}">
                <a16:creationId xmlns:a16="http://schemas.microsoft.com/office/drawing/2014/main" id="{9ED0B4B4-2B99-46A3-AB85-777053BC8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1C98-C11B-4FBA-BC0F-2DB63B2E09F8}"/>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373646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52D55-3FD3-4053-927F-AB16B58B19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009AD-A1A2-4A69-9401-176E740B76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6E45F-D8F5-488D-A42B-0829A6D440E6}"/>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5" name="Footer Placeholder 4">
            <a:extLst>
              <a:ext uri="{FF2B5EF4-FFF2-40B4-BE49-F238E27FC236}">
                <a16:creationId xmlns:a16="http://schemas.microsoft.com/office/drawing/2014/main" id="{3F6EE497-7E9F-4CAD-B751-B1D6DBDE4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48813-1A02-4C5E-967F-58E8878BBFC2}"/>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61522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1583-A52B-4B16-A0CC-9F601DB13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7E1EF-31BF-45AA-A644-9AC857FB5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E4928-D89C-4A15-85DF-A6DB99670FF4}"/>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5" name="Footer Placeholder 4">
            <a:extLst>
              <a:ext uri="{FF2B5EF4-FFF2-40B4-BE49-F238E27FC236}">
                <a16:creationId xmlns:a16="http://schemas.microsoft.com/office/drawing/2014/main" id="{5A13DE13-5379-47A8-80ED-AA58126C7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C040D-D64D-4F85-96BF-A21D44D6EA53}"/>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18680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055B-AD51-4E70-AEA8-5880D8410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67E608-5650-4FEC-8145-66C67D099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27C35-6435-47B2-A96A-BF24A9A9A9E2}"/>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5" name="Footer Placeholder 4">
            <a:extLst>
              <a:ext uri="{FF2B5EF4-FFF2-40B4-BE49-F238E27FC236}">
                <a16:creationId xmlns:a16="http://schemas.microsoft.com/office/drawing/2014/main" id="{3CE269EF-7156-4EE6-A7C5-F4E091777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0C2F9-D536-4F28-851B-76F40D223258}"/>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226123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1AC6-81E2-4CE3-9997-412C1DB60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C2808-1228-4320-B949-50D74C6BA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C4CC29-63E8-49B9-901E-99C361EA2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EEBAF-3580-4F8E-BE42-8CA611119F7B}"/>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6" name="Footer Placeholder 5">
            <a:extLst>
              <a:ext uri="{FF2B5EF4-FFF2-40B4-BE49-F238E27FC236}">
                <a16:creationId xmlns:a16="http://schemas.microsoft.com/office/drawing/2014/main" id="{A6F45DFD-E5C1-4B89-8AE6-5670843AD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99C68-B5F2-4DC2-9947-FDAE59CBAE11}"/>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144457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CCD8-7131-4AA8-ADCB-5CC3830547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ECF02-3B4B-42BD-92C8-7AC0C9D0C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72AE92-C53C-479C-AC8D-C2A87B0EBB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E2556-0E25-40E7-9538-CC76958D6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82036-765F-4804-BA2E-4D64D323F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DBF6C-C913-47A0-89BC-83B626A7ACB1}"/>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8" name="Footer Placeholder 7">
            <a:extLst>
              <a:ext uri="{FF2B5EF4-FFF2-40B4-BE49-F238E27FC236}">
                <a16:creationId xmlns:a16="http://schemas.microsoft.com/office/drawing/2014/main" id="{F2C4428C-FD91-407C-AD10-1078373C14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A5A58A-D39E-46F2-87D9-72C64AE58E82}"/>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263301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8FD1-F727-47D2-BC4F-87BF63689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D1FEA-75D0-4B1D-8CC7-63DB7936E7DD}"/>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4" name="Footer Placeholder 3">
            <a:extLst>
              <a:ext uri="{FF2B5EF4-FFF2-40B4-BE49-F238E27FC236}">
                <a16:creationId xmlns:a16="http://schemas.microsoft.com/office/drawing/2014/main" id="{2A603F81-D82A-41A9-A3DF-B4D9DC252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F2524-9E74-42B0-9762-590F4C19ED1D}"/>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126619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36C65-7F3A-4EDC-AFC2-045EE417C884}"/>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3" name="Footer Placeholder 2">
            <a:extLst>
              <a:ext uri="{FF2B5EF4-FFF2-40B4-BE49-F238E27FC236}">
                <a16:creationId xmlns:a16="http://schemas.microsoft.com/office/drawing/2014/main" id="{283991FA-364E-4ECA-8227-27BC236254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764EB-4AFC-48D4-9E4A-99F6331D6071}"/>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157252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946C-EDF4-4BA2-A633-96F8D65AB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62CDD-780E-4FA1-8F9C-D748E4998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29D38-5B4D-4412-8FDF-2EE409BF2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8BB22-E589-4319-82D1-4A2FB755BFF4}"/>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6" name="Footer Placeholder 5">
            <a:extLst>
              <a:ext uri="{FF2B5EF4-FFF2-40B4-BE49-F238E27FC236}">
                <a16:creationId xmlns:a16="http://schemas.microsoft.com/office/drawing/2014/main" id="{EEBD6167-20DC-409B-B0CD-CBA39DAA6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5CFFF-1477-497F-8A46-8F0131AF323F}"/>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248064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0781-563A-40A9-A4DB-5AD415832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4D00DB-D737-458D-94BD-06126DE5C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0D98C-F55A-468F-92F3-1343C1686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7E05C5-D7B0-47C4-B3DE-84AE60490EE8}"/>
              </a:ext>
            </a:extLst>
          </p:cNvPr>
          <p:cNvSpPr>
            <a:spLocks noGrp="1"/>
          </p:cNvSpPr>
          <p:nvPr>
            <p:ph type="dt" sz="half" idx="10"/>
          </p:nvPr>
        </p:nvSpPr>
        <p:spPr/>
        <p:txBody>
          <a:bodyPr/>
          <a:lstStyle/>
          <a:p>
            <a:fld id="{65A3457E-479F-48A5-B98A-B8BB1A64DDE6}" type="datetimeFigureOut">
              <a:rPr lang="en-US" smtClean="0"/>
              <a:t>4/28/2022</a:t>
            </a:fld>
            <a:endParaRPr lang="en-US"/>
          </a:p>
        </p:txBody>
      </p:sp>
      <p:sp>
        <p:nvSpPr>
          <p:cNvPr id="6" name="Footer Placeholder 5">
            <a:extLst>
              <a:ext uri="{FF2B5EF4-FFF2-40B4-BE49-F238E27FC236}">
                <a16:creationId xmlns:a16="http://schemas.microsoft.com/office/drawing/2014/main" id="{98A05926-5496-4C1D-8EFB-234FBC53E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48408-F2A5-4EF6-B8F6-21858BF86F79}"/>
              </a:ext>
            </a:extLst>
          </p:cNvPr>
          <p:cNvSpPr>
            <a:spLocks noGrp="1"/>
          </p:cNvSpPr>
          <p:nvPr>
            <p:ph type="sldNum" sz="quarter" idx="12"/>
          </p:nvPr>
        </p:nvSpPr>
        <p:spPr/>
        <p:txBody>
          <a:bodyPr/>
          <a:lstStyle/>
          <a:p>
            <a:fld id="{DC6BA9F8-F242-4B34-A5B0-077E5DB1019F}" type="slidenum">
              <a:rPr lang="en-US" smtClean="0"/>
              <a:t>‹#›</a:t>
            </a:fld>
            <a:endParaRPr lang="en-US"/>
          </a:p>
        </p:txBody>
      </p:sp>
    </p:spTree>
    <p:extLst>
      <p:ext uri="{BB962C8B-B14F-4D97-AF65-F5344CB8AC3E}">
        <p14:creationId xmlns:p14="http://schemas.microsoft.com/office/powerpoint/2010/main" val="133334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749E2-885E-444B-B244-58CF1184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0CAA3-6131-4B74-9962-9B9B28D43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AB571-2C0D-47AE-8DC3-7DD0AA383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3457E-479F-48A5-B98A-B8BB1A64DDE6}" type="datetimeFigureOut">
              <a:rPr lang="en-US" smtClean="0"/>
              <a:t>4/28/2022</a:t>
            </a:fld>
            <a:endParaRPr lang="en-US"/>
          </a:p>
        </p:txBody>
      </p:sp>
      <p:sp>
        <p:nvSpPr>
          <p:cNvPr id="5" name="Footer Placeholder 4">
            <a:extLst>
              <a:ext uri="{FF2B5EF4-FFF2-40B4-BE49-F238E27FC236}">
                <a16:creationId xmlns:a16="http://schemas.microsoft.com/office/drawing/2014/main" id="{1CD46619-40E1-4846-BBEF-86F6BC2DC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82FE97-230E-4D96-9E96-25C555CD2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BA9F8-F242-4B34-A5B0-077E5DB1019F}" type="slidenum">
              <a:rPr lang="en-US" smtClean="0"/>
              <a:t>‹#›</a:t>
            </a:fld>
            <a:endParaRPr lang="en-US"/>
          </a:p>
        </p:txBody>
      </p:sp>
    </p:spTree>
    <p:extLst>
      <p:ext uri="{BB962C8B-B14F-4D97-AF65-F5344CB8AC3E}">
        <p14:creationId xmlns:p14="http://schemas.microsoft.com/office/powerpoint/2010/main" val="334254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3D9A-F268-4C3C-8F95-239F9C55AF0F}"/>
              </a:ext>
            </a:extLst>
          </p:cNvPr>
          <p:cNvSpPr>
            <a:spLocks noGrp="1"/>
          </p:cNvSpPr>
          <p:nvPr>
            <p:ph type="ctrTitle"/>
          </p:nvPr>
        </p:nvSpPr>
        <p:spPr/>
        <p:txBody>
          <a:bodyPr>
            <a:normAutofit fontScale="90000"/>
          </a:bodyPr>
          <a:lstStyle/>
          <a:p>
            <a:r>
              <a:rPr lang="en-US" dirty="0"/>
              <a:t>R-Electroencephalography test: Reviewing and understanding the EEG waves </a:t>
            </a:r>
          </a:p>
        </p:txBody>
      </p:sp>
      <p:sp>
        <p:nvSpPr>
          <p:cNvPr id="3" name="Subtitle 2">
            <a:extLst>
              <a:ext uri="{FF2B5EF4-FFF2-40B4-BE49-F238E27FC236}">
                <a16:creationId xmlns:a16="http://schemas.microsoft.com/office/drawing/2014/main" id="{89365106-7BA5-45F7-8391-6E1014E05471}"/>
              </a:ext>
            </a:extLst>
          </p:cNvPr>
          <p:cNvSpPr>
            <a:spLocks noGrp="1"/>
          </p:cNvSpPr>
          <p:nvPr>
            <p:ph type="subTitle" idx="1"/>
          </p:nvPr>
        </p:nvSpPr>
        <p:spPr/>
        <p:txBody>
          <a:bodyPr>
            <a:normAutofit fontScale="77500" lnSpcReduction="20000"/>
          </a:bodyPr>
          <a:lstStyle/>
          <a:p>
            <a:r>
              <a:rPr lang="en-US" dirty="0"/>
              <a:t>Dr. Selina H. Banu</a:t>
            </a:r>
          </a:p>
          <a:p>
            <a:r>
              <a:rPr lang="en-US" dirty="0"/>
              <a:t>Clinical Neurophysiologist</a:t>
            </a:r>
          </a:p>
          <a:p>
            <a:r>
              <a:rPr lang="en-US" dirty="0"/>
              <a:t>Course director, BCNEPS</a:t>
            </a:r>
          </a:p>
          <a:p>
            <a:r>
              <a:rPr lang="en-US" dirty="0"/>
              <a:t>Professor Pediatric Neurology</a:t>
            </a:r>
          </a:p>
          <a:p>
            <a:r>
              <a:rPr lang="en-US" dirty="0"/>
              <a:t>Dr. </a:t>
            </a:r>
            <a:r>
              <a:rPr lang="en-US" dirty="0" err="1"/>
              <a:t>M.R.Khan</a:t>
            </a:r>
            <a:r>
              <a:rPr lang="en-US" dirty="0"/>
              <a:t> </a:t>
            </a:r>
            <a:r>
              <a:rPr lang="en-US" dirty="0" err="1"/>
              <a:t>Shishu</a:t>
            </a:r>
            <a:r>
              <a:rPr lang="en-US" dirty="0"/>
              <a:t> Hospital and ICH</a:t>
            </a:r>
          </a:p>
        </p:txBody>
      </p:sp>
      <p:pic>
        <p:nvPicPr>
          <p:cNvPr id="4" name="Picture 3">
            <a:extLst>
              <a:ext uri="{FF2B5EF4-FFF2-40B4-BE49-F238E27FC236}">
                <a16:creationId xmlns:a16="http://schemas.microsoft.com/office/drawing/2014/main" id="{E6AF24B1-D3D7-45E1-BF5A-16860FC41892}"/>
              </a:ext>
            </a:extLst>
          </p:cNvPr>
          <p:cNvPicPr>
            <a:picLocks noChangeAspect="1"/>
          </p:cNvPicPr>
          <p:nvPr/>
        </p:nvPicPr>
        <p:blipFill>
          <a:blip r:embed="rId2"/>
          <a:stretch>
            <a:fillRect/>
          </a:stretch>
        </p:blipFill>
        <p:spPr>
          <a:xfrm>
            <a:off x="5188528" y="109336"/>
            <a:ext cx="1516480" cy="1490864"/>
          </a:xfrm>
          <a:prstGeom prst="rect">
            <a:avLst/>
          </a:prstGeom>
        </p:spPr>
      </p:pic>
      <p:sp>
        <p:nvSpPr>
          <p:cNvPr id="5" name="TextBox 4">
            <a:extLst>
              <a:ext uri="{FF2B5EF4-FFF2-40B4-BE49-F238E27FC236}">
                <a16:creationId xmlns:a16="http://schemas.microsoft.com/office/drawing/2014/main" id="{3F5C105C-0CB4-40C8-9D47-B0824259E7C0}"/>
              </a:ext>
            </a:extLst>
          </p:cNvPr>
          <p:cNvSpPr txBox="1"/>
          <p:nvPr/>
        </p:nvSpPr>
        <p:spPr>
          <a:xfrm>
            <a:off x="8132618" y="5971309"/>
            <a:ext cx="1884218" cy="369332"/>
          </a:xfrm>
          <a:prstGeom prst="rect">
            <a:avLst/>
          </a:prstGeom>
          <a:noFill/>
        </p:spPr>
        <p:txBody>
          <a:bodyPr wrap="square" rtlCol="0">
            <a:spAutoFit/>
          </a:bodyPr>
          <a:lstStyle/>
          <a:p>
            <a:r>
              <a:rPr lang="en-US" dirty="0"/>
              <a:t>28</a:t>
            </a:r>
            <a:r>
              <a:rPr lang="en-US" baseline="30000" dirty="0"/>
              <a:t>th</a:t>
            </a:r>
            <a:r>
              <a:rPr lang="en-US" dirty="0"/>
              <a:t> March 2022</a:t>
            </a:r>
          </a:p>
        </p:txBody>
      </p:sp>
    </p:spTree>
    <p:extLst>
      <p:ext uri="{BB962C8B-B14F-4D97-AF65-F5344CB8AC3E}">
        <p14:creationId xmlns:p14="http://schemas.microsoft.com/office/powerpoint/2010/main" val="14796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EFF05-2FAF-4A26-A42F-5C7671A6265E}"/>
              </a:ext>
            </a:extLst>
          </p:cNvPr>
          <p:cNvSpPr>
            <a:spLocks noGrp="1"/>
          </p:cNvSpPr>
          <p:nvPr>
            <p:ph idx="1"/>
          </p:nvPr>
        </p:nvSpPr>
        <p:spPr>
          <a:xfrm>
            <a:off x="1905000" y="609602"/>
            <a:ext cx="8077200" cy="3047999"/>
          </a:xfrm>
        </p:spPr>
        <p:txBody>
          <a:bodyPr>
            <a:normAutofit/>
          </a:bodyPr>
          <a:lstStyle/>
          <a:p>
            <a:pPr marL="0" indent="0">
              <a:buNone/>
            </a:pPr>
            <a:r>
              <a:rPr lang="en-US" dirty="0">
                <a:effectLst/>
              </a:rPr>
              <a:t>What are the four basic EEG rhythms?</a:t>
            </a:r>
          </a:p>
          <a:p>
            <a:r>
              <a:rPr lang="en-US" dirty="0">
                <a:effectLst/>
              </a:rPr>
              <a:t>There are four basic EEG frequency patterns as follows:</a:t>
            </a:r>
          </a:p>
          <a:p>
            <a:pPr lvl="1">
              <a:buFont typeface="Arial" panose="020B0604020202020204" pitchFamily="34" charset="0"/>
              <a:buChar char="•"/>
            </a:pPr>
            <a:r>
              <a:rPr lang="en-US" dirty="0">
                <a:solidFill>
                  <a:srgbClr val="C00000"/>
                </a:solidFill>
              </a:rPr>
              <a:t>T</a:t>
            </a:r>
            <a:r>
              <a:rPr lang="en-US" dirty="0">
                <a:solidFill>
                  <a:srgbClr val="C00000"/>
                </a:solidFill>
                <a:effectLst/>
              </a:rPr>
              <a:t>he amplitude of EEG increases as the frequency decreases. </a:t>
            </a:r>
          </a:p>
          <a:p>
            <a:pPr lvl="1">
              <a:buFont typeface="Arial" panose="020B0604020202020204" pitchFamily="34" charset="0"/>
              <a:buChar char="•"/>
            </a:pPr>
            <a:r>
              <a:rPr lang="en-US" dirty="0">
                <a:solidFill>
                  <a:srgbClr val="C00000"/>
                </a:solidFill>
                <a:effectLst/>
              </a:rPr>
              <a:t>Each of the four EEG frequencies is associated with a different level of arousal of the cerebral cortex</a:t>
            </a:r>
          </a:p>
          <a:p>
            <a:endParaRPr lang="en-US" dirty="0"/>
          </a:p>
        </p:txBody>
      </p:sp>
      <p:sp>
        <p:nvSpPr>
          <p:cNvPr id="5" name="TextBox 4">
            <a:extLst>
              <a:ext uri="{FF2B5EF4-FFF2-40B4-BE49-F238E27FC236}">
                <a16:creationId xmlns:a16="http://schemas.microsoft.com/office/drawing/2014/main" id="{611EB105-27CB-400B-8507-A5797090B4DB}"/>
              </a:ext>
            </a:extLst>
          </p:cNvPr>
          <p:cNvSpPr txBox="1"/>
          <p:nvPr/>
        </p:nvSpPr>
        <p:spPr>
          <a:xfrm>
            <a:off x="3152274" y="4090737"/>
            <a:ext cx="6372726" cy="1938992"/>
          </a:xfrm>
          <a:prstGeom prst="rect">
            <a:avLst/>
          </a:prstGeom>
          <a:noFill/>
        </p:spPr>
        <p:txBody>
          <a:bodyPr wrap="square">
            <a:spAutoFit/>
          </a:bodyPr>
          <a:lstStyle/>
          <a:p>
            <a:r>
              <a:rPr lang="en-US" sz="2400" dirty="0">
                <a:solidFill>
                  <a:srgbClr val="7030A0"/>
                </a:solidFill>
              </a:rPr>
              <a:t>EEG activity is divided into 4 frequency band </a:t>
            </a:r>
          </a:p>
          <a:p>
            <a:pPr lvl="1"/>
            <a:r>
              <a:rPr lang="en-US" sz="2400" dirty="0">
                <a:solidFill>
                  <a:srgbClr val="7030A0"/>
                </a:solidFill>
              </a:rPr>
              <a:t>Delta: slow activity &lt;4 c/s</a:t>
            </a:r>
          </a:p>
          <a:p>
            <a:pPr lvl="1"/>
            <a:r>
              <a:rPr lang="en-US" sz="2400" dirty="0">
                <a:solidFill>
                  <a:srgbClr val="7030A0"/>
                </a:solidFill>
              </a:rPr>
              <a:t>Theta: 4-&lt;8c/s</a:t>
            </a:r>
          </a:p>
          <a:p>
            <a:pPr lvl="1"/>
            <a:r>
              <a:rPr lang="en-US" sz="2400" dirty="0">
                <a:solidFill>
                  <a:srgbClr val="7030A0"/>
                </a:solidFill>
              </a:rPr>
              <a:t>Alpha: 8-13 c/s</a:t>
            </a:r>
          </a:p>
          <a:p>
            <a:pPr lvl="1"/>
            <a:r>
              <a:rPr lang="en-US" sz="2400" dirty="0">
                <a:solidFill>
                  <a:srgbClr val="7030A0"/>
                </a:solidFill>
              </a:rPr>
              <a:t>Beta: &gt;13 c/s</a:t>
            </a:r>
          </a:p>
        </p:txBody>
      </p:sp>
    </p:spTree>
    <p:extLst>
      <p:ext uri="{BB962C8B-B14F-4D97-AF65-F5344CB8AC3E}">
        <p14:creationId xmlns:p14="http://schemas.microsoft.com/office/powerpoint/2010/main" val="275532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981200" y="0"/>
            <a:ext cx="8229600" cy="1143000"/>
          </a:xfrm>
        </p:spPr>
        <p:txBody>
          <a:bodyPr vert="horz" lIns="91440" tIns="45720" rIns="30479" bIns="45720" rtlCol="0" anchor="ctr">
            <a:normAutofit/>
          </a:bodyPr>
          <a:lstStyle/>
          <a:p>
            <a:pPr marL="39688"/>
            <a:r>
              <a:rPr lang="en-US" dirty="0"/>
              <a:t>EEG Rhythms</a:t>
            </a:r>
          </a:p>
        </p:txBody>
      </p:sp>
      <p:pic>
        <p:nvPicPr>
          <p:cNvPr id="717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5982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1EAC-5ED6-4014-87E8-26425F454696}"/>
              </a:ext>
            </a:extLst>
          </p:cNvPr>
          <p:cNvSpPr>
            <a:spLocks noGrp="1"/>
          </p:cNvSpPr>
          <p:nvPr>
            <p:ph type="title"/>
          </p:nvPr>
        </p:nvSpPr>
        <p:spPr>
          <a:xfrm>
            <a:off x="1981200" y="0"/>
            <a:ext cx="8229600" cy="1143000"/>
          </a:xfrm>
        </p:spPr>
        <p:txBody>
          <a:bodyPr/>
          <a:lstStyle/>
          <a:p>
            <a:r>
              <a:rPr lang="en-US" dirty="0"/>
              <a:t>Question for you</a:t>
            </a:r>
          </a:p>
        </p:txBody>
      </p:sp>
      <p:pic>
        <p:nvPicPr>
          <p:cNvPr id="5" name="Picture 4">
            <a:extLst>
              <a:ext uri="{FF2B5EF4-FFF2-40B4-BE49-F238E27FC236}">
                <a16:creationId xmlns:a16="http://schemas.microsoft.com/office/drawing/2014/main" id="{5AAA3DD9-BD59-4995-8F24-A190E2112A96}"/>
              </a:ext>
            </a:extLst>
          </p:cNvPr>
          <p:cNvPicPr>
            <a:picLocks noChangeAspect="1"/>
          </p:cNvPicPr>
          <p:nvPr/>
        </p:nvPicPr>
        <p:blipFill>
          <a:blip r:embed="rId2"/>
          <a:stretch>
            <a:fillRect/>
          </a:stretch>
        </p:blipFill>
        <p:spPr>
          <a:xfrm>
            <a:off x="3352801" y="939018"/>
            <a:ext cx="6148387" cy="5580844"/>
          </a:xfrm>
          <a:prstGeom prst="rect">
            <a:avLst/>
          </a:prstGeom>
        </p:spPr>
      </p:pic>
    </p:spTree>
    <p:extLst>
      <p:ext uri="{BB962C8B-B14F-4D97-AF65-F5344CB8AC3E}">
        <p14:creationId xmlns:p14="http://schemas.microsoft.com/office/powerpoint/2010/main" val="295736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B59C-C9FE-4B92-BB60-6BC9196519BD}"/>
              </a:ext>
            </a:extLst>
          </p:cNvPr>
          <p:cNvSpPr>
            <a:spLocks noGrp="1"/>
          </p:cNvSpPr>
          <p:nvPr>
            <p:ph type="title"/>
          </p:nvPr>
        </p:nvSpPr>
        <p:spPr/>
        <p:txBody>
          <a:bodyPr/>
          <a:lstStyle/>
          <a:p>
            <a:r>
              <a:rPr lang="en-US" dirty="0"/>
              <a:t>Background activity</a:t>
            </a:r>
          </a:p>
        </p:txBody>
      </p:sp>
      <p:sp>
        <p:nvSpPr>
          <p:cNvPr id="3" name="Content Placeholder 2">
            <a:extLst>
              <a:ext uri="{FF2B5EF4-FFF2-40B4-BE49-F238E27FC236}">
                <a16:creationId xmlns:a16="http://schemas.microsoft.com/office/drawing/2014/main" id="{772858A4-1DF3-4CBB-898C-7C8624A2208C}"/>
              </a:ext>
            </a:extLst>
          </p:cNvPr>
          <p:cNvSpPr>
            <a:spLocks noGrp="1"/>
          </p:cNvSpPr>
          <p:nvPr>
            <p:ph idx="1"/>
          </p:nvPr>
        </p:nvSpPr>
        <p:spPr/>
        <p:txBody>
          <a:bodyPr>
            <a:normAutofit/>
          </a:bodyPr>
          <a:lstStyle/>
          <a:p>
            <a:r>
              <a:rPr lang="en-US" dirty="0"/>
              <a:t>One of the initial goals for EEG interpretation is </a:t>
            </a:r>
            <a:r>
              <a:rPr lang="en-US" b="1" i="1" dirty="0"/>
              <a:t>determination of the background activities</a:t>
            </a:r>
            <a:r>
              <a:rPr lang="en-US" dirty="0"/>
              <a:t>. To gain a </a:t>
            </a:r>
            <a:r>
              <a:rPr lang="en-US" dirty="0">
                <a:solidFill>
                  <a:schemeClr val="accent2"/>
                </a:solidFill>
              </a:rPr>
              <a:t>complete sense</a:t>
            </a:r>
            <a:r>
              <a:rPr lang="en-US" dirty="0"/>
              <a:t> about the background EEG, one should employ a variety of </a:t>
            </a:r>
            <a:r>
              <a:rPr lang="en-US" i="1" dirty="0">
                <a:solidFill>
                  <a:schemeClr val="accent2"/>
                </a:solidFill>
              </a:rPr>
              <a:t>different screening montages</a:t>
            </a:r>
            <a:r>
              <a:rPr lang="en-US" dirty="0"/>
              <a:t> to enable several </a:t>
            </a:r>
            <a:r>
              <a:rPr lang="en-US" dirty="0">
                <a:solidFill>
                  <a:schemeClr val="accent2"/>
                </a:solidFill>
              </a:rPr>
              <a:t>different perspectives</a:t>
            </a:r>
            <a:r>
              <a:rPr lang="en-US" dirty="0"/>
              <a:t> of its </a:t>
            </a:r>
          </a:p>
          <a:p>
            <a:pPr lvl="1"/>
            <a:r>
              <a:rPr lang="en-US" dirty="0">
                <a:solidFill>
                  <a:srgbClr val="00B0F0"/>
                </a:solidFill>
              </a:rPr>
              <a:t>chief frequencies, </a:t>
            </a:r>
          </a:p>
          <a:p>
            <a:pPr lvl="1"/>
            <a:r>
              <a:rPr lang="en-US" dirty="0">
                <a:solidFill>
                  <a:srgbClr val="00B0F0"/>
                </a:solidFill>
              </a:rPr>
              <a:t>amplitude, and </a:t>
            </a:r>
          </a:p>
          <a:p>
            <a:pPr lvl="1"/>
            <a:r>
              <a:rPr lang="en-US" dirty="0">
                <a:solidFill>
                  <a:srgbClr val="00B0F0"/>
                </a:solidFill>
              </a:rPr>
              <a:t>degree of synchrony</a:t>
            </a:r>
            <a:r>
              <a:rPr lang="en-US" dirty="0"/>
              <a:t>.</a:t>
            </a:r>
          </a:p>
        </p:txBody>
      </p:sp>
    </p:spTree>
    <p:extLst>
      <p:ext uri="{BB962C8B-B14F-4D97-AF65-F5344CB8AC3E}">
        <p14:creationId xmlns:p14="http://schemas.microsoft.com/office/powerpoint/2010/main" val="323671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2269-F8B3-45AC-A25C-0C9C745F1ECE}"/>
              </a:ext>
            </a:extLst>
          </p:cNvPr>
          <p:cNvSpPr>
            <a:spLocks noGrp="1"/>
          </p:cNvSpPr>
          <p:nvPr>
            <p:ph type="title"/>
          </p:nvPr>
        </p:nvSpPr>
        <p:spPr/>
        <p:txBody>
          <a:bodyPr>
            <a:normAutofit/>
          </a:bodyPr>
          <a:lstStyle/>
          <a:p>
            <a:r>
              <a:rPr lang="en-US" dirty="0"/>
              <a:t>Frequently used terms</a:t>
            </a:r>
            <a:br>
              <a:rPr lang="en-US" dirty="0"/>
            </a:br>
            <a:r>
              <a:rPr lang="en-US" sz="2700" dirty="0"/>
              <a:t>(</a:t>
            </a:r>
            <a:r>
              <a:rPr lang="en-US" sz="2700" dirty="0" err="1"/>
              <a:t>Chatrian</a:t>
            </a:r>
            <a:r>
              <a:rPr lang="en-US" sz="2700" dirty="0"/>
              <a:t> et al 1983)</a:t>
            </a:r>
          </a:p>
        </p:txBody>
      </p:sp>
      <p:sp>
        <p:nvSpPr>
          <p:cNvPr id="3" name="Content Placeholder 2">
            <a:extLst>
              <a:ext uri="{FF2B5EF4-FFF2-40B4-BE49-F238E27FC236}">
                <a16:creationId xmlns:a16="http://schemas.microsoft.com/office/drawing/2014/main" id="{306E522D-E562-4122-A6B2-EC418430D488}"/>
              </a:ext>
            </a:extLst>
          </p:cNvPr>
          <p:cNvSpPr>
            <a:spLocks noGrp="1"/>
          </p:cNvSpPr>
          <p:nvPr>
            <p:ph idx="1"/>
          </p:nvPr>
        </p:nvSpPr>
        <p:spPr>
          <a:xfrm>
            <a:off x="1981200" y="1447800"/>
            <a:ext cx="8458200" cy="5287962"/>
          </a:xfrm>
        </p:spPr>
        <p:txBody>
          <a:bodyPr>
            <a:normAutofit fontScale="92500" lnSpcReduction="10000"/>
          </a:bodyPr>
          <a:lstStyle/>
          <a:p>
            <a:r>
              <a:rPr lang="en-US" b="1" dirty="0"/>
              <a:t>EEG Montage: </a:t>
            </a:r>
            <a:r>
              <a:rPr lang="en-US" dirty="0"/>
              <a:t>Montages are logical, orderly arrangements of EEG channels, created </a:t>
            </a:r>
            <a:r>
              <a:rPr lang="en-US" b="1" dirty="0">
                <a:solidFill>
                  <a:srgbClr val="C00000"/>
                </a:solidFill>
              </a:rPr>
              <a:t>to </a:t>
            </a:r>
          </a:p>
          <a:p>
            <a:pPr lvl="1"/>
            <a:r>
              <a:rPr lang="en-US" b="1" dirty="0">
                <a:solidFill>
                  <a:srgbClr val="C00000"/>
                </a:solidFill>
              </a:rPr>
              <a:t>display activity</a:t>
            </a:r>
            <a:r>
              <a:rPr lang="en-US" dirty="0"/>
              <a:t> over the head &amp; to </a:t>
            </a:r>
          </a:p>
          <a:p>
            <a:pPr lvl="1"/>
            <a:r>
              <a:rPr lang="en-US" dirty="0"/>
              <a:t>provide lateralizing and localizing information.</a:t>
            </a:r>
          </a:p>
          <a:p>
            <a:r>
              <a:rPr lang="en-US" dirty="0"/>
              <a:t>Two primary types of display montages: </a:t>
            </a:r>
          </a:p>
          <a:p>
            <a:pPr lvl="1"/>
            <a:r>
              <a:rPr lang="en-US" b="1" dirty="0"/>
              <a:t>bipolar (Tr, Long, </a:t>
            </a:r>
          </a:p>
          <a:p>
            <a:pPr lvl="1"/>
            <a:r>
              <a:rPr lang="en-US" b="1" dirty="0"/>
              <a:t>monopolar/referential</a:t>
            </a:r>
            <a:r>
              <a:rPr lang="en-US" dirty="0"/>
              <a:t>. </a:t>
            </a:r>
          </a:p>
          <a:p>
            <a:pPr marL="457200" lvl="1" indent="0">
              <a:buNone/>
            </a:pPr>
            <a:r>
              <a:rPr lang="en-US" b="1" dirty="0"/>
              <a:t>Common average and Laplacian montages</a:t>
            </a:r>
            <a:r>
              <a:rPr lang="en-US" dirty="0"/>
              <a:t> helpful in some situations. </a:t>
            </a:r>
          </a:p>
          <a:p>
            <a:r>
              <a:rPr lang="en-US" dirty="0">
                <a:solidFill>
                  <a:srgbClr val="C00000"/>
                </a:solidFill>
              </a:rPr>
              <a:t>Each type of montage has certain strengths and limitations</a:t>
            </a:r>
            <a:r>
              <a:rPr lang="en-US" dirty="0"/>
              <a:t>, </a:t>
            </a:r>
          </a:p>
          <a:p>
            <a:r>
              <a:rPr lang="en-US" b="1" dirty="0">
                <a:solidFill>
                  <a:srgbClr val="7030A0"/>
                </a:solidFill>
              </a:rPr>
              <a:t>ACNS guidelines </a:t>
            </a:r>
            <a:r>
              <a:rPr lang="en-US" dirty="0"/>
              <a:t>:  </a:t>
            </a:r>
          </a:p>
          <a:p>
            <a:pPr lvl="1"/>
            <a:r>
              <a:rPr lang="en-US" dirty="0"/>
              <a:t>must use multiple montages for each EEG record </a:t>
            </a:r>
          </a:p>
          <a:p>
            <a:pPr lvl="1"/>
            <a:r>
              <a:rPr lang="en-US" dirty="0"/>
              <a:t>Use standard montage</a:t>
            </a:r>
          </a:p>
          <a:p>
            <a:pPr lvl="1"/>
            <a:r>
              <a:rPr lang="en-US" b="1" dirty="0"/>
              <a:t>additional montages</a:t>
            </a:r>
            <a:r>
              <a:rPr lang="en-US" dirty="0"/>
              <a:t> can be designed using the electrodes within the 10-20 system or by placing additional electrodes.</a:t>
            </a:r>
          </a:p>
          <a:p>
            <a:endParaRPr lang="en-US" dirty="0"/>
          </a:p>
        </p:txBody>
      </p:sp>
    </p:spTree>
    <p:extLst>
      <p:ext uri="{BB962C8B-B14F-4D97-AF65-F5344CB8AC3E}">
        <p14:creationId xmlns:p14="http://schemas.microsoft.com/office/powerpoint/2010/main" val="167356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A67F-E02B-4B34-B6F4-DB32E8CE7CD5}"/>
              </a:ext>
            </a:extLst>
          </p:cNvPr>
          <p:cNvSpPr>
            <a:spLocks noGrp="1"/>
          </p:cNvSpPr>
          <p:nvPr>
            <p:ph type="title"/>
          </p:nvPr>
        </p:nvSpPr>
        <p:spPr>
          <a:xfrm>
            <a:off x="3509210" y="1131094"/>
            <a:ext cx="6530140" cy="994172"/>
          </a:xfrm>
        </p:spPr>
        <p:txBody>
          <a:bodyPr/>
          <a:lstStyle/>
          <a:p>
            <a:r>
              <a:rPr lang="en-US" dirty="0"/>
              <a:t>Montage we use</a:t>
            </a:r>
          </a:p>
        </p:txBody>
      </p:sp>
      <p:pic>
        <p:nvPicPr>
          <p:cNvPr id="4" name="Picture 2" descr="E:\Documents and Settings\CHL\Desktop\BSCNEP_ Logo_Phot\Untitled-01.jpg">
            <a:extLst>
              <a:ext uri="{FF2B5EF4-FFF2-40B4-BE49-F238E27FC236}">
                <a16:creationId xmlns:a16="http://schemas.microsoft.com/office/drawing/2014/main" id="{7BB8C0F7-3781-44F8-9A71-C86E99F9ADF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37860" y="2125267"/>
            <a:ext cx="6530140" cy="4546819"/>
          </a:xfrm>
        </p:spPr>
      </p:pic>
      <p:pic>
        <p:nvPicPr>
          <p:cNvPr id="6" name="Picture 5">
            <a:extLst>
              <a:ext uri="{FF2B5EF4-FFF2-40B4-BE49-F238E27FC236}">
                <a16:creationId xmlns:a16="http://schemas.microsoft.com/office/drawing/2014/main" id="{79D354F5-C457-4E56-A675-CB42B5B06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6" y="2451251"/>
            <a:ext cx="2708974" cy="2832376"/>
          </a:xfrm>
          <a:prstGeom prst="rect">
            <a:avLst/>
          </a:prstGeom>
        </p:spPr>
      </p:pic>
      <p:pic>
        <p:nvPicPr>
          <p:cNvPr id="7" name="Picture 6">
            <a:extLst>
              <a:ext uri="{FF2B5EF4-FFF2-40B4-BE49-F238E27FC236}">
                <a16:creationId xmlns:a16="http://schemas.microsoft.com/office/drawing/2014/main" id="{67536F2E-7112-40E8-8009-B022F51A4074}"/>
              </a:ext>
            </a:extLst>
          </p:cNvPr>
          <p:cNvPicPr>
            <a:picLocks noChangeAspect="1"/>
          </p:cNvPicPr>
          <p:nvPr/>
        </p:nvPicPr>
        <p:blipFill>
          <a:blip r:embed="rId4"/>
          <a:stretch>
            <a:fillRect/>
          </a:stretch>
        </p:blipFill>
        <p:spPr>
          <a:xfrm>
            <a:off x="5788428" y="0"/>
            <a:ext cx="985853" cy="969200"/>
          </a:xfrm>
          <a:prstGeom prst="rect">
            <a:avLst/>
          </a:prstGeom>
        </p:spPr>
      </p:pic>
    </p:spTree>
    <p:extLst>
      <p:ext uri="{BB962C8B-B14F-4D97-AF65-F5344CB8AC3E}">
        <p14:creationId xmlns:p14="http://schemas.microsoft.com/office/powerpoint/2010/main" val="249719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D5DD-04B7-4725-93D7-4E09D4DC4E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7D1C8FA-F1CA-4AA7-92BE-4671340051E2}"/>
              </a:ext>
            </a:extLst>
          </p:cNvPr>
          <p:cNvPicPr>
            <a:picLocks noGrp="1" noChangeAspect="1"/>
          </p:cNvPicPr>
          <p:nvPr>
            <p:ph idx="1"/>
          </p:nvPr>
        </p:nvPicPr>
        <p:blipFill>
          <a:blip r:embed="rId2"/>
          <a:stretch>
            <a:fillRect/>
          </a:stretch>
        </p:blipFill>
        <p:spPr>
          <a:xfrm>
            <a:off x="1383866" y="571342"/>
            <a:ext cx="9360334" cy="5554822"/>
          </a:xfrm>
        </p:spPr>
      </p:pic>
    </p:spTree>
    <p:extLst>
      <p:ext uri="{BB962C8B-B14F-4D97-AF65-F5344CB8AC3E}">
        <p14:creationId xmlns:p14="http://schemas.microsoft.com/office/powerpoint/2010/main" val="115243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C91B8B-3833-4F31-8908-E9C5CECF211D}"/>
              </a:ext>
            </a:extLst>
          </p:cNvPr>
          <p:cNvPicPr>
            <a:picLocks noGrp="1" noChangeAspect="1"/>
          </p:cNvPicPr>
          <p:nvPr>
            <p:ph idx="1"/>
          </p:nvPr>
        </p:nvPicPr>
        <p:blipFill>
          <a:blip r:embed="rId2"/>
          <a:stretch>
            <a:fillRect/>
          </a:stretch>
        </p:blipFill>
        <p:spPr>
          <a:xfrm>
            <a:off x="1736690" y="1295401"/>
            <a:ext cx="2911510" cy="3234765"/>
          </a:xfrm>
        </p:spPr>
      </p:pic>
      <p:pic>
        <p:nvPicPr>
          <p:cNvPr id="7" name="Picture 6">
            <a:extLst>
              <a:ext uri="{FF2B5EF4-FFF2-40B4-BE49-F238E27FC236}">
                <a16:creationId xmlns:a16="http://schemas.microsoft.com/office/drawing/2014/main" id="{C03EB5EE-7E58-4729-B786-AF8A8D31D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8529" y="896002"/>
            <a:ext cx="2786071" cy="2484873"/>
          </a:xfrm>
          <a:prstGeom prst="rect">
            <a:avLst/>
          </a:prstGeom>
        </p:spPr>
      </p:pic>
      <p:pic>
        <p:nvPicPr>
          <p:cNvPr id="9" name="Picture 8">
            <a:extLst>
              <a:ext uri="{FF2B5EF4-FFF2-40B4-BE49-F238E27FC236}">
                <a16:creationId xmlns:a16="http://schemas.microsoft.com/office/drawing/2014/main" id="{E5A10EE6-90C1-4A98-A420-60498BE9F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1" y="4181085"/>
            <a:ext cx="2096267" cy="1810516"/>
          </a:xfrm>
          <a:prstGeom prst="rect">
            <a:avLst/>
          </a:prstGeom>
        </p:spPr>
      </p:pic>
      <p:pic>
        <p:nvPicPr>
          <p:cNvPr id="13" name="Picture 12">
            <a:extLst>
              <a:ext uri="{FF2B5EF4-FFF2-40B4-BE49-F238E27FC236}">
                <a16:creationId xmlns:a16="http://schemas.microsoft.com/office/drawing/2014/main" id="{73EA3145-F7A1-48AE-88DC-5DF5F166A1F0}"/>
              </a:ext>
            </a:extLst>
          </p:cNvPr>
          <p:cNvPicPr>
            <a:picLocks noChangeAspect="1"/>
          </p:cNvPicPr>
          <p:nvPr/>
        </p:nvPicPr>
        <p:blipFill>
          <a:blip r:embed="rId5"/>
          <a:stretch>
            <a:fillRect/>
          </a:stretch>
        </p:blipFill>
        <p:spPr>
          <a:xfrm>
            <a:off x="4007323" y="3604095"/>
            <a:ext cx="3341206" cy="2964499"/>
          </a:xfrm>
          <a:prstGeom prst="rect">
            <a:avLst/>
          </a:prstGeom>
        </p:spPr>
      </p:pic>
      <p:pic>
        <p:nvPicPr>
          <p:cNvPr id="14" name="Picture 13">
            <a:extLst>
              <a:ext uri="{FF2B5EF4-FFF2-40B4-BE49-F238E27FC236}">
                <a16:creationId xmlns:a16="http://schemas.microsoft.com/office/drawing/2014/main" id="{E64BA8BC-283A-4F6E-B1AF-B3EB32B2FE81}"/>
              </a:ext>
            </a:extLst>
          </p:cNvPr>
          <p:cNvPicPr>
            <a:picLocks noChangeAspect="1"/>
          </p:cNvPicPr>
          <p:nvPr/>
        </p:nvPicPr>
        <p:blipFill>
          <a:blip r:embed="rId6"/>
          <a:stretch>
            <a:fillRect/>
          </a:stretch>
        </p:blipFill>
        <p:spPr>
          <a:xfrm>
            <a:off x="4648201" y="1041390"/>
            <a:ext cx="2387611" cy="2387611"/>
          </a:xfrm>
          <a:prstGeom prst="rect">
            <a:avLst/>
          </a:prstGeom>
        </p:spPr>
      </p:pic>
      <p:pic>
        <p:nvPicPr>
          <p:cNvPr id="15" name="Picture 14">
            <a:extLst>
              <a:ext uri="{FF2B5EF4-FFF2-40B4-BE49-F238E27FC236}">
                <a16:creationId xmlns:a16="http://schemas.microsoft.com/office/drawing/2014/main" id="{E39CF464-04EE-4D60-8011-6C06F4C9D54F}"/>
              </a:ext>
            </a:extLst>
          </p:cNvPr>
          <p:cNvPicPr>
            <a:picLocks noChangeAspect="1"/>
          </p:cNvPicPr>
          <p:nvPr/>
        </p:nvPicPr>
        <p:blipFill>
          <a:blip r:embed="rId7"/>
          <a:stretch>
            <a:fillRect/>
          </a:stretch>
        </p:blipFill>
        <p:spPr>
          <a:xfrm>
            <a:off x="5418614" y="0"/>
            <a:ext cx="985853" cy="969200"/>
          </a:xfrm>
          <a:prstGeom prst="rect">
            <a:avLst/>
          </a:prstGeom>
        </p:spPr>
      </p:pic>
    </p:spTree>
    <p:extLst>
      <p:ext uri="{BB962C8B-B14F-4D97-AF65-F5344CB8AC3E}">
        <p14:creationId xmlns:p14="http://schemas.microsoft.com/office/powerpoint/2010/main" val="364373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9D30-2DC8-423D-985E-95EBB8FFA4E6}"/>
              </a:ext>
            </a:extLst>
          </p:cNvPr>
          <p:cNvSpPr>
            <a:spLocks noGrp="1"/>
          </p:cNvSpPr>
          <p:nvPr>
            <p:ph type="title"/>
          </p:nvPr>
        </p:nvSpPr>
        <p:spPr/>
        <p:txBody>
          <a:bodyPr/>
          <a:lstStyle/>
          <a:p>
            <a:r>
              <a:rPr lang="en-US" dirty="0"/>
              <a:t>Lance-Adams syndrome?</a:t>
            </a:r>
          </a:p>
        </p:txBody>
      </p:sp>
      <p:sp>
        <p:nvSpPr>
          <p:cNvPr id="3" name="Content Placeholder 2">
            <a:extLst>
              <a:ext uri="{FF2B5EF4-FFF2-40B4-BE49-F238E27FC236}">
                <a16:creationId xmlns:a16="http://schemas.microsoft.com/office/drawing/2014/main" id="{5E3EBABC-6EC5-4378-9A61-8B481C75EDC3}"/>
              </a:ext>
            </a:extLst>
          </p:cNvPr>
          <p:cNvSpPr>
            <a:spLocks noGrp="1"/>
          </p:cNvSpPr>
          <p:nvPr>
            <p:ph idx="1"/>
          </p:nvPr>
        </p:nvSpPr>
        <p:spPr/>
        <p:txBody>
          <a:bodyPr/>
          <a:lstStyle/>
          <a:p>
            <a:endParaRPr lang="en-US" dirty="0">
              <a:effectLst/>
            </a:endParaRPr>
          </a:p>
          <a:p>
            <a:r>
              <a:rPr lang="en-US" dirty="0"/>
              <a:t>Symptoms such as action myoclonus are accompanied by cerebellar ataxia and appear days or weeks after the event. </a:t>
            </a:r>
          </a:p>
          <a:p>
            <a:r>
              <a:rPr lang="en-US" dirty="0"/>
              <a:t>What causes LA </a:t>
            </a:r>
            <a:r>
              <a:rPr lang="en-US" dirty="0">
                <a:effectLst/>
              </a:rPr>
              <a:t>Syndrome? </a:t>
            </a:r>
          </a:p>
          <a:p>
            <a:pPr lvl="1"/>
            <a:r>
              <a:rPr lang="en-US" dirty="0">
                <a:effectLst/>
              </a:rPr>
              <a:t>is a rarely occurs after successful cardiopulmonary resuscitation and is likely caused by </a:t>
            </a:r>
            <a:r>
              <a:rPr lang="en-US" b="1" dirty="0">
                <a:effectLst/>
              </a:rPr>
              <a:t>hypoxic changes</a:t>
            </a:r>
            <a:r>
              <a:rPr lang="en-US" dirty="0">
                <a:effectLst/>
              </a:rPr>
              <a:t>. </a:t>
            </a:r>
          </a:p>
          <a:p>
            <a:endParaRPr lang="en-US" dirty="0"/>
          </a:p>
        </p:txBody>
      </p:sp>
    </p:spTree>
    <p:extLst>
      <p:ext uri="{BB962C8B-B14F-4D97-AF65-F5344CB8AC3E}">
        <p14:creationId xmlns:p14="http://schemas.microsoft.com/office/powerpoint/2010/main" val="120947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5A422-8BE0-4804-8FAC-4F72F5ECA7B3}"/>
              </a:ext>
            </a:extLst>
          </p:cNvPr>
          <p:cNvSpPr>
            <a:spLocks noGrp="1"/>
          </p:cNvSpPr>
          <p:nvPr>
            <p:ph idx="1"/>
          </p:nvPr>
        </p:nvSpPr>
        <p:spPr>
          <a:xfrm>
            <a:off x="1752600" y="304801"/>
            <a:ext cx="8458200" cy="5821363"/>
          </a:xfrm>
        </p:spPr>
        <p:txBody>
          <a:bodyPr>
            <a:normAutofit/>
          </a:bodyPr>
          <a:lstStyle/>
          <a:p>
            <a:r>
              <a:rPr lang="en-US" dirty="0"/>
              <a:t>Polygraphy: </a:t>
            </a:r>
          </a:p>
          <a:p>
            <a:pPr lvl="1"/>
            <a:r>
              <a:rPr lang="en-US" dirty="0"/>
              <a:t>EEG, Surface EMG, EKG  (characterized motor manifestations during MC </a:t>
            </a:r>
            <a:r>
              <a:rPr lang="en-US" dirty="0" err="1"/>
              <a:t>sz</a:t>
            </a:r>
            <a:r>
              <a:rPr lang="en-US" dirty="0"/>
              <a:t>/ absences/ atonic </a:t>
            </a:r>
            <a:r>
              <a:rPr lang="en-US" dirty="0" err="1"/>
              <a:t>etc</a:t>
            </a:r>
            <a:r>
              <a:rPr lang="en-US" dirty="0"/>
              <a:t>)</a:t>
            </a:r>
          </a:p>
          <a:p>
            <a:pPr lvl="1"/>
            <a:r>
              <a:rPr lang="en-US" dirty="0"/>
              <a:t>Polysomnography </a:t>
            </a:r>
          </a:p>
          <a:p>
            <a:r>
              <a:rPr lang="en-US" dirty="0"/>
              <a:t>Amplitude:</a:t>
            </a:r>
          </a:p>
          <a:p>
            <a:r>
              <a:rPr lang="en-US" dirty="0"/>
              <a:t>Rhythmic</a:t>
            </a:r>
          </a:p>
          <a:p>
            <a:r>
              <a:rPr lang="en-US" dirty="0"/>
              <a:t>Frequency: number of repetitive waves in 1s, sometimes expressed in Hz, but cycle /second is appropriate as EEG activities are note strictly since waves</a:t>
            </a:r>
          </a:p>
          <a:p>
            <a:endParaRPr lang="en-US" dirty="0"/>
          </a:p>
        </p:txBody>
      </p:sp>
    </p:spTree>
    <p:extLst>
      <p:ext uri="{BB962C8B-B14F-4D97-AF65-F5344CB8AC3E}">
        <p14:creationId xmlns:p14="http://schemas.microsoft.com/office/powerpoint/2010/main" val="160252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428264"/>
            <a:ext cx="11180618" cy="6041809"/>
          </a:xfrm>
        </p:spPr>
        <p:txBody>
          <a:bodyPr>
            <a:normAutofit/>
          </a:bodyPr>
          <a:lstStyle/>
          <a:p>
            <a:r>
              <a:rPr lang="en-US" sz="2400" b="1" dirty="0">
                <a:solidFill>
                  <a:srgbClr val="7030A0"/>
                </a:solidFill>
                <a:latin typeface="Arial" pitchFamily="34" charset="0"/>
                <a:cs typeface="Arial" pitchFamily="34" charset="0"/>
              </a:rPr>
              <a:t>Glossary of EEG</a:t>
            </a:r>
          </a:p>
          <a:p>
            <a:pPr marL="0" indent="0">
              <a:buNone/>
            </a:pPr>
            <a:endParaRPr lang="en-US" sz="2400" dirty="0">
              <a:latin typeface="Arial" pitchFamily="34" charset="0"/>
              <a:cs typeface="Arial" pitchFamily="34" charset="0"/>
            </a:endParaRPr>
          </a:p>
          <a:p>
            <a:pPr lvl="1"/>
            <a:r>
              <a:rPr lang="en-US" dirty="0">
                <a:latin typeface="Arial" pitchFamily="34" charset="0"/>
                <a:cs typeface="Arial" pitchFamily="34" charset="0"/>
              </a:rPr>
              <a:t>The most </a:t>
            </a:r>
            <a:r>
              <a:rPr lang="en-US" dirty="0">
                <a:solidFill>
                  <a:srgbClr val="0000CC"/>
                </a:solidFill>
                <a:latin typeface="Arial" pitchFamily="34" charset="0"/>
                <a:cs typeface="Arial" pitchFamily="34" charset="0"/>
              </a:rPr>
              <a:t>commonly used terms</a:t>
            </a:r>
            <a:r>
              <a:rPr lang="en-US" dirty="0">
                <a:latin typeface="Arial" pitchFamily="34" charset="0"/>
                <a:cs typeface="Arial" pitchFamily="34" charset="0"/>
              </a:rPr>
              <a:t> in the Cl.NP, with the </a:t>
            </a:r>
            <a:r>
              <a:rPr lang="en-US" dirty="0">
                <a:solidFill>
                  <a:srgbClr val="0000CC"/>
                </a:solidFill>
                <a:latin typeface="Arial" pitchFamily="34" charset="0"/>
                <a:cs typeface="Arial" pitchFamily="34" charset="0"/>
              </a:rPr>
              <a:t>specific criteria</a:t>
            </a:r>
            <a:r>
              <a:rPr lang="en-US" dirty="0">
                <a:latin typeface="Arial" pitchFamily="34" charset="0"/>
                <a:cs typeface="Arial" pitchFamily="34" charset="0"/>
              </a:rPr>
              <a:t>, </a:t>
            </a:r>
            <a:r>
              <a:rPr lang="en-US" dirty="0">
                <a:solidFill>
                  <a:srgbClr val="00B050"/>
                </a:solidFill>
                <a:latin typeface="Arial" pitchFamily="34" charset="0"/>
                <a:cs typeface="Arial" pitchFamily="34" charset="0"/>
              </a:rPr>
              <a:t>necessary to describe</a:t>
            </a:r>
            <a:r>
              <a:rPr lang="en-US" dirty="0">
                <a:latin typeface="Arial" pitchFamily="34" charset="0"/>
                <a:cs typeface="Arial" pitchFamily="34" charset="0"/>
              </a:rPr>
              <a:t> the EEG and to generate the EEG report</a:t>
            </a:r>
          </a:p>
          <a:p>
            <a:pPr lvl="1"/>
            <a:r>
              <a:rPr lang="en-US" dirty="0">
                <a:latin typeface="Arial" pitchFamily="34" charset="0"/>
                <a:cs typeface="Arial" pitchFamily="34" charset="0"/>
              </a:rPr>
              <a:t>In pediatric age group specific attention </a:t>
            </a:r>
          </a:p>
          <a:p>
            <a:pPr lvl="2"/>
            <a:r>
              <a:rPr lang="en-US" dirty="0">
                <a:latin typeface="Arial" pitchFamily="34" charset="0"/>
                <a:cs typeface="Arial" pitchFamily="34" charset="0"/>
              </a:rPr>
              <a:t>age of appearance and normal variation with age and state.  </a:t>
            </a:r>
          </a:p>
          <a:p>
            <a:pPr lvl="1"/>
            <a:r>
              <a:rPr lang="en-US" dirty="0">
                <a:latin typeface="Arial" pitchFamily="34" charset="0"/>
                <a:cs typeface="Arial" pitchFamily="34" charset="0"/>
              </a:rPr>
              <a:t>That should be according to the previously </a:t>
            </a:r>
            <a:r>
              <a:rPr lang="en-US" b="1" i="1" dirty="0">
                <a:solidFill>
                  <a:srgbClr val="7030A0"/>
                </a:solidFill>
                <a:latin typeface="Arial" pitchFamily="34" charset="0"/>
                <a:cs typeface="Arial" pitchFamily="34" charset="0"/>
              </a:rPr>
              <a:t>well accepted EEG data</a:t>
            </a:r>
          </a:p>
          <a:p>
            <a:pPr marL="457200" lvl="1" indent="0">
              <a:buNone/>
            </a:pPr>
            <a:r>
              <a:rPr lang="en-US" sz="2000" dirty="0">
                <a:latin typeface="Arial" pitchFamily="34" charset="0"/>
                <a:cs typeface="Arial" pitchFamily="34" charset="0"/>
              </a:rPr>
              <a:t> </a:t>
            </a:r>
            <a:endParaRPr lang="en-US" dirty="0">
              <a:latin typeface="Arial" pitchFamily="34" charset="0"/>
              <a:cs typeface="Arial" pitchFamily="34" charset="0"/>
            </a:endParaRPr>
          </a:p>
          <a:p>
            <a:r>
              <a:rPr lang="en-US" sz="2400" b="1" dirty="0">
                <a:solidFill>
                  <a:schemeClr val="accent2"/>
                </a:solidFill>
                <a:latin typeface="Arial" pitchFamily="34" charset="0"/>
                <a:cs typeface="Arial" pitchFamily="34" charset="0"/>
              </a:rPr>
              <a:t>Each EEG phenomena:  </a:t>
            </a:r>
            <a:r>
              <a:rPr lang="en-US" sz="2000" dirty="0">
                <a:latin typeface="Arial" pitchFamily="34" charset="0"/>
                <a:cs typeface="Arial" pitchFamily="34" charset="0"/>
              </a:rPr>
              <a:t>Must be precisely described, that should include </a:t>
            </a:r>
          </a:p>
          <a:p>
            <a:pPr lvl="1"/>
            <a:r>
              <a:rPr lang="en-US" sz="2000" b="1" dirty="0">
                <a:solidFill>
                  <a:srgbClr val="7030A0"/>
                </a:solidFill>
                <a:latin typeface="Arial" pitchFamily="34" charset="0"/>
                <a:cs typeface="Arial" pitchFamily="34" charset="0"/>
              </a:rPr>
              <a:t>Morphology, frequency, amplitude, phase relation, waveform, localization, quality, variability and reactivity of these parameters</a:t>
            </a:r>
            <a:r>
              <a:rPr lang="en-US" sz="2000" dirty="0">
                <a:latin typeface="Arial" pitchFamily="34" charset="0"/>
                <a:cs typeface="Arial" pitchFamily="34" charset="0"/>
              </a:rPr>
              <a:t> </a:t>
            </a:r>
            <a:r>
              <a:rPr lang="en-US" sz="1600" dirty="0">
                <a:latin typeface="Arial" pitchFamily="34" charset="0"/>
                <a:cs typeface="Arial" pitchFamily="34" charset="0"/>
              </a:rPr>
              <a:t>(Brazier et al 1961)</a:t>
            </a:r>
            <a:r>
              <a:rPr lang="en-US" sz="2000" dirty="0">
                <a:latin typeface="Arial" pitchFamily="34" charset="0"/>
                <a:cs typeface="Arial" pitchFamily="34" charset="0"/>
              </a:rPr>
              <a:t>   </a:t>
            </a:r>
          </a:p>
          <a:p>
            <a:pPr lvl="1"/>
            <a:r>
              <a:rPr lang="en-US" sz="2000" dirty="0"/>
              <a:t>Description should be independent of the </a:t>
            </a:r>
            <a:r>
              <a:rPr lang="en-US" sz="2000" b="1" i="1" dirty="0"/>
              <a:t>recording parameters </a:t>
            </a:r>
            <a:r>
              <a:rPr lang="en-US" sz="2000" dirty="0"/>
              <a:t>such as amplification, montages, and computer program/display. </a:t>
            </a:r>
          </a:p>
          <a:p>
            <a:r>
              <a:rPr lang="en-US" sz="2400" b="1" i="1" dirty="0">
                <a:solidFill>
                  <a:schemeClr val="accent2"/>
                </a:solidFill>
              </a:rPr>
              <a:t>Biological and technical artifacts</a:t>
            </a:r>
            <a:r>
              <a:rPr lang="en-US" sz="2400" b="1" dirty="0"/>
              <a:t> </a:t>
            </a:r>
            <a:r>
              <a:rPr lang="en-US" sz="2400" dirty="0"/>
              <a:t>should be eliminated or, be noted in description.</a:t>
            </a:r>
            <a:r>
              <a:rPr lang="en-US" sz="2400" dirty="0">
                <a:latin typeface="Arial" pitchFamily="34" charset="0"/>
                <a:cs typeface="Arial" pitchFamily="34" charset="0"/>
              </a:rPr>
              <a:t> </a:t>
            </a:r>
          </a:p>
          <a:p>
            <a:r>
              <a:rPr lang="en-US" sz="2400" i="1" dirty="0">
                <a:solidFill>
                  <a:srgbClr val="00B050"/>
                </a:solidFill>
                <a:latin typeface="Arial" pitchFamily="34" charset="0"/>
                <a:cs typeface="Arial" pitchFamily="34" charset="0"/>
              </a:rPr>
              <a:t>Terms </a:t>
            </a:r>
            <a:r>
              <a:rPr lang="en-US" sz="2400" dirty="0">
                <a:latin typeface="Arial" pitchFamily="34" charset="0"/>
                <a:cs typeface="Arial" pitchFamily="34" charset="0"/>
              </a:rPr>
              <a:t>should be </a:t>
            </a:r>
            <a:r>
              <a:rPr lang="en-US" sz="2400" i="1" dirty="0">
                <a:solidFill>
                  <a:srgbClr val="00B050"/>
                </a:solidFill>
                <a:latin typeface="Arial" pitchFamily="34" charset="0"/>
                <a:cs typeface="Arial" pitchFamily="34" charset="0"/>
              </a:rPr>
              <a:t>Well established, </a:t>
            </a:r>
            <a:r>
              <a:rPr lang="en-US" sz="2400" dirty="0">
                <a:latin typeface="Arial" pitchFamily="34" charset="0"/>
                <a:cs typeface="Arial" pitchFamily="34" charset="0"/>
              </a:rPr>
              <a:t>proven in </a:t>
            </a:r>
            <a:r>
              <a:rPr lang="en-US" sz="2000" dirty="0">
                <a:latin typeface="Arial" pitchFamily="34" charset="0"/>
                <a:cs typeface="Arial" pitchFamily="34" charset="0"/>
              </a:rPr>
              <a:t>common neurological &amp; clinical practice, </a:t>
            </a:r>
            <a:endParaRPr lang="en-US" sz="2000" i="1" dirty="0">
              <a:solidFill>
                <a:srgbClr val="00B050"/>
              </a:solidFill>
              <a:latin typeface="Arial" pitchFamily="34" charset="0"/>
              <a:cs typeface="Arial" pitchFamily="34" charset="0"/>
            </a:endParaRPr>
          </a:p>
          <a:p>
            <a:pPr marL="457200" lvl="1" indent="0">
              <a:buNone/>
            </a:pPr>
            <a:endParaRPr lang="en-US" sz="2000" dirty="0"/>
          </a:p>
          <a:p>
            <a:endParaRPr lang="en-US" sz="24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0497-A30D-4D9F-9D0A-48EDA2E2F436}"/>
              </a:ext>
            </a:extLst>
          </p:cNvPr>
          <p:cNvSpPr>
            <a:spLocks noGrp="1"/>
          </p:cNvSpPr>
          <p:nvPr>
            <p:ph type="title"/>
          </p:nvPr>
        </p:nvSpPr>
        <p:spPr/>
        <p:txBody>
          <a:bodyPr/>
          <a:lstStyle/>
          <a:p>
            <a:r>
              <a:rPr lang="en-US" dirty="0"/>
              <a:t>Polygraphy ?</a:t>
            </a:r>
          </a:p>
        </p:txBody>
      </p:sp>
      <p:pic>
        <p:nvPicPr>
          <p:cNvPr id="5" name="Content Placeholder 4">
            <a:extLst>
              <a:ext uri="{FF2B5EF4-FFF2-40B4-BE49-F238E27FC236}">
                <a16:creationId xmlns:a16="http://schemas.microsoft.com/office/drawing/2014/main" id="{CFFAF150-D262-49B2-9355-FAFEFA221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1734345"/>
            <a:ext cx="8096250" cy="4257675"/>
          </a:xfrm>
        </p:spPr>
      </p:pic>
    </p:spTree>
    <p:extLst>
      <p:ext uri="{BB962C8B-B14F-4D97-AF65-F5344CB8AC3E}">
        <p14:creationId xmlns:p14="http://schemas.microsoft.com/office/powerpoint/2010/main" val="411359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9889-A783-44E0-9642-6A43E95A0C54}"/>
              </a:ext>
            </a:extLst>
          </p:cNvPr>
          <p:cNvSpPr>
            <a:spLocks noGrp="1"/>
          </p:cNvSpPr>
          <p:nvPr>
            <p:ph type="title"/>
          </p:nvPr>
        </p:nvSpPr>
        <p:spPr/>
        <p:txBody>
          <a:bodyPr/>
          <a:lstStyle/>
          <a:p>
            <a:r>
              <a:rPr lang="en-US" dirty="0"/>
              <a:t>Polygraph tracing in REM sleep</a:t>
            </a:r>
          </a:p>
        </p:txBody>
      </p:sp>
      <p:pic>
        <p:nvPicPr>
          <p:cNvPr id="5" name="Content Placeholder 4">
            <a:extLst>
              <a:ext uri="{FF2B5EF4-FFF2-40B4-BE49-F238E27FC236}">
                <a16:creationId xmlns:a16="http://schemas.microsoft.com/office/drawing/2014/main" id="{F3706254-C28E-4ECA-A515-5B0F91C50D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25760"/>
            <a:ext cx="8229600" cy="4474845"/>
          </a:xfrm>
        </p:spPr>
      </p:pic>
    </p:spTree>
    <p:extLst>
      <p:ext uri="{BB962C8B-B14F-4D97-AF65-F5344CB8AC3E}">
        <p14:creationId xmlns:p14="http://schemas.microsoft.com/office/powerpoint/2010/main" val="3715395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BA1-5A50-4C07-8052-2E1F892B355E}"/>
              </a:ext>
            </a:extLst>
          </p:cNvPr>
          <p:cNvSpPr>
            <a:spLocks noGrp="1"/>
          </p:cNvSpPr>
          <p:nvPr>
            <p:ph type="title"/>
          </p:nvPr>
        </p:nvSpPr>
        <p:spPr/>
        <p:txBody>
          <a:bodyPr>
            <a:normAutofit/>
          </a:bodyPr>
          <a:lstStyle/>
          <a:p>
            <a:r>
              <a:rPr lang="en-US" dirty="0"/>
              <a:t>Amplitude and frequency</a:t>
            </a:r>
          </a:p>
        </p:txBody>
      </p:sp>
      <p:pic>
        <p:nvPicPr>
          <p:cNvPr id="5" name="Content Placeholder 4">
            <a:extLst>
              <a:ext uri="{FF2B5EF4-FFF2-40B4-BE49-F238E27FC236}">
                <a16:creationId xmlns:a16="http://schemas.microsoft.com/office/drawing/2014/main" id="{64D6771C-8EF8-4A84-A888-C46CC6F328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1" y="1676401"/>
            <a:ext cx="4267199" cy="3200399"/>
          </a:xfrm>
        </p:spPr>
      </p:pic>
      <p:pic>
        <p:nvPicPr>
          <p:cNvPr id="58370" name="Picture 2" descr="Home Page">
            <a:extLst>
              <a:ext uri="{FF2B5EF4-FFF2-40B4-BE49-F238E27FC236}">
                <a16:creationId xmlns:a16="http://schemas.microsoft.com/office/drawing/2014/main" id="{0640C19C-E7CB-4DCD-ACEB-6BF1E617F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866" y="1981200"/>
            <a:ext cx="4419599" cy="268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5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C014-DC87-442E-A4A7-4AD44103E64C}"/>
              </a:ext>
            </a:extLst>
          </p:cNvPr>
          <p:cNvSpPr>
            <a:spLocks noGrp="1"/>
          </p:cNvSpPr>
          <p:nvPr>
            <p:ph type="title"/>
          </p:nvPr>
        </p:nvSpPr>
        <p:spPr>
          <a:xfrm>
            <a:off x="1981200" y="274638"/>
            <a:ext cx="8001000" cy="563562"/>
          </a:xfrm>
        </p:spPr>
        <p:txBody>
          <a:bodyPr>
            <a:normAutofit fontScale="90000"/>
          </a:bodyPr>
          <a:lstStyle/>
          <a:p>
            <a:r>
              <a:rPr lang="en-US" dirty="0"/>
              <a:t>Frequently used terms-2</a:t>
            </a:r>
            <a:br>
              <a:rPr lang="en-US" dirty="0"/>
            </a:br>
            <a:r>
              <a:rPr lang="en-US" sz="2700" dirty="0"/>
              <a:t>(</a:t>
            </a:r>
            <a:r>
              <a:rPr lang="en-US" sz="2700" dirty="0" err="1"/>
              <a:t>Chatrian</a:t>
            </a:r>
            <a:r>
              <a:rPr lang="en-US" sz="2700" dirty="0"/>
              <a:t> et al 1983)</a:t>
            </a:r>
            <a:endParaRPr lang="en-US" dirty="0"/>
          </a:p>
        </p:txBody>
      </p:sp>
      <p:sp>
        <p:nvSpPr>
          <p:cNvPr id="3" name="Content Placeholder 2">
            <a:extLst>
              <a:ext uri="{FF2B5EF4-FFF2-40B4-BE49-F238E27FC236}">
                <a16:creationId xmlns:a16="http://schemas.microsoft.com/office/drawing/2014/main" id="{5678801A-AC17-4395-9C7F-F64CA6A514A4}"/>
              </a:ext>
            </a:extLst>
          </p:cNvPr>
          <p:cNvSpPr>
            <a:spLocks noGrp="1"/>
          </p:cNvSpPr>
          <p:nvPr>
            <p:ph idx="1"/>
          </p:nvPr>
        </p:nvSpPr>
        <p:spPr>
          <a:xfrm>
            <a:off x="1981200" y="1295400"/>
            <a:ext cx="8229600" cy="5486400"/>
          </a:xfrm>
        </p:spPr>
        <p:txBody>
          <a:bodyPr>
            <a:normAutofit fontScale="77500" lnSpcReduction="20000"/>
          </a:bodyPr>
          <a:lstStyle/>
          <a:p>
            <a:r>
              <a:rPr lang="en-US" b="1" dirty="0">
                <a:solidFill>
                  <a:srgbClr val="7030A0"/>
                </a:solidFill>
              </a:rPr>
              <a:t>Mu rhythm:</a:t>
            </a:r>
            <a:r>
              <a:rPr lang="en-US" dirty="0"/>
              <a:t> normal activity of vigilance, central/ parietal region in wake and alert state. Comb like appearance or arch shaped.  It may be blocked by contralateral limb movement. </a:t>
            </a:r>
          </a:p>
          <a:p>
            <a:r>
              <a:rPr lang="en-US" dirty="0">
                <a:solidFill>
                  <a:srgbClr val="7030A0"/>
                </a:solidFill>
              </a:rPr>
              <a:t>Lambda waves:</a:t>
            </a:r>
            <a:r>
              <a:rPr lang="en-US" dirty="0"/>
              <a:t>  normal transients seen over occipital areas during visual exploration.  Usually triangular in shape and surface positive</a:t>
            </a:r>
          </a:p>
          <a:p>
            <a:r>
              <a:rPr lang="en-US" b="1" dirty="0">
                <a:solidFill>
                  <a:srgbClr val="7030A0"/>
                </a:solidFill>
              </a:rPr>
              <a:t>Background activity:</a:t>
            </a:r>
            <a:r>
              <a:rPr lang="en-US" dirty="0"/>
              <a:t>  Ongoing activity not including specific rhythms, representing the setting in which a given normal or abnormal pattern appears.</a:t>
            </a:r>
          </a:p>
          <a:p>
            <a:r>
              <a:rPr lang="en-US" b="1" dirty="0">
                <a:solidFill>
                  <a:srgbClr val="7030A0"/>
                </a:solidFill>
              </a:rPr>
              <a:t>Vertex sharp transients : </a:t>
            </a:r>
            <a:r>
              <a:rPr lang="en-US" dirty="0"/>
              <a:t>Normal sharp transient noted over the </a:t>
            </a:r>
            <a:r>
              <a:rPr lang="en-US" dirty="0" err="1"/>
              <a:t>Cz</a:t>
            </a:r>
            <a:r>
              <a:rPr lang="en-US" dirty="0"/>
              <a:t>, </a:t>
            </a:r>
            <a:r>
              <a:rPr lang="en-US" dirty="0" err="1"/>
              <a:t>Fz</a:t>
            </a:r>
            <a:r>
              <a:rPr lang="en-US" dirty="0"/>
              <a:t> area usually seen in early stage of sleep. Appears at age? </a:t>
            </a:r>
          </a:p>
          <a:p>
            <a:r>
              <a:rPr lang="en-US" b="1" dirty="0">
                <a:solidFill>
                  <a:srgbClr val="7030A0"/>
                </a:solidFill>
              </a:rPr>
              <a:t>Sleep spindle</a:t>
            </a:r>
            <a:r>
              <a:rPr lang="en-US" dirty="0"/>
              <a:t>: Rhythmic bursts/ runs of rhythmic activity 12-14 c/s usually most obvious over the </a:t>
            </a:r>
            <a:r>
              <a:rPr lang="en-US" dirty="0" err="1"/>
              <a:t>cenetral</a:t>
            </a:r>
            <a:r>
              <a:rPr lang="en-US" dirty="0"/>
              <a:t> region during sleep stage II, </a:t>
            </a:r>
            <a:r>
              <a:rPr lang="en-US" dirty="0" err="1"/>
              <a:t>appeas</a:t>
            </a:r>
            <a:r>
              <a:rPr lang="en-US" dirty="0"/>
              <a:t> at 2-3 </a:t>
            </a:r>
            <a:r>
              <a:rPr lang="en-US" dirty="0" err="1"/>
              <a:t>mo</a:t>
            </a:r>
            <a:r>
              <a:rPr lang="en-US" dirty="0"/>
              <a:t> age</a:t>
            </a:r>
          </a:p>
          <a:p>
            <a:r>
              <a:rPr lang="en-US" b="1" dirty="0">
                <a:solidFill>
                  <a:srgbClr val="7030A0"/>
                </a:solidFill>
              </a:rPr>
              <a:t>K-Complexes: </a:t>
            </a:r>
            <a:r>
              <a:rPr lang="en-US" dirty="0"/>
              <a:t>Large amplitude, usually biphasic slow waves , frequently associated with a sleep spindle, and most obvious around the vertex.  This occurs in sleep either spontaneously or in response to stimulus.  1</a:t>
            </a:r>
            <a:r>
              <a:rPr lang="en-US" baseline="30000" dirty="0"/>
              <a:t>st</a:t>
            </a:r>
            <a:r>
              <a:rPr lang="en-US" dirty="0"/>
              <a:t> appears at 4 month of age. </a:t>
            </a:r>
          </a:p>
          <a:p>
            <a:endParaRPr lang="en-US" dirty="0"/>
          </a:p>
        </p:txBody>
      </p:sp>
    </p:spTree>
    <p:extLst>
      <p:ext uri="{BB962C8B-B14F-4D97-AF65-F5344CB8AC3E}">
        <p14:creationId xmlns:p14="http://schemas.microsoft.com/office/powerpoint/2010/main" val="287993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CBBAA-21BC-438A-B986-B1EB704FB661}"/>
              </a:ext>
            </a:extLst>
          </p:cNvPr>
          <p:cNvSpPr>
            <a:spLocks noGrp="1"/>
          </p:cNvSpPr>
          <p:nvPr>
            <p:ph idx="1"/>
          </p:nvPr>
        </p:nvSpPr>
        <p:spPr>
          <a:xfrm>
            <a:off x="1714500" y="1524000"/>
            <a:ext cx="8763000" cy="5715000"/>
          </a:xfrm>
        </p:spPr>
        <p:txBody>
          <a:bodyPr>
            <a:normAutofit fontScale="62500" lnSpcReduction="20000"/>
          </a:bodyPr>
          <a:lstStyle/>
          <a:p>
            <a:r>
              <a:rPr lang="en-US" b="1" i="1" dirty="0">
                <a:solidFill>
                  <a:srgbClr val="7030A0"/>
                </a:solidFill>
              </a:rPr>
              <a:t>Spike-sharp</a:t>
            </a:r>
            <a:r>
              <a:rPr lang="en-US" dirty="0"/>
              <a:t> waves: Clearly distinguishable transients, usually </a:t>
            </a:r>
            <a:r>
              <a:rPr lang="en-US" dirty="0" err="1"/>
              <a:t>surfave</a:t>
            </a:r>
            <a:r>
              <a:rPr lang="en-US" dirty="0"/>
              <a:t> negative.  A spike is defined as shorter duration &lt;70 </a:t>
            </a:r>
            <a:r>
              <a:rPr lang="en-US" dirty="0" err="1"/>
              <a:t>ms</a:t>
            </a:r>
            <a:r>
              <a:rPr lang="en-US" dirty="0"/>
              <a:t>, than a sharp wave (70-200msc ).  </a:t>
            </a:r>
            <a:r>
              <a:rPr lang="en-US" b="1" i="1" dirty="0" err="1"/>
              <a:t>Polyspikes</a:t>
            </a:r>
            <a:r>
              <a:rPr lang="en-US" b="1" i="1" dirty="0"/>
              <a:t> </a:t>
            </a:r>
            <a:r>
              <a:rPr lang="en-US" dirty="0"/>
              <a:t>are multiple spikes-grouped together.</a:t>
            </a:r>
          </a:p>
          <a:p>
            <a:r>
              <a:rPr lang="en-US" b="1" i="1" dirty="0"/>
              <a:t>Complexes:</a:t>
            </a:r>
            <a:r>
              <a:rPr lang="en-US" dirty="0"/>
              <a:t> A sequence of two or more waves recurring with similar relationship to each other, e.g., spike-wave complexes. </a:t>
            </a:r>
          </a:p>
          <a:p>
            <a:r>
              <a:rPr lang="en-US" b="1" i="1" dirty="0">
                <a:solidFill>
                  <a:srgbClr val="7030A0"/>
                </a:solidFill>
              </a:rPr>
              <a:t>Discharge:</a:t>
            </a:r>
            <a:r>
              <a:rPr lang="en-US" b="1" i="1" dirty="0"/>
              <a:t>  an interpretative term, usually refers to sharp wave waves with or without associated slow waves.  The term implies a possible association with epilepsy.  Epileptiform activity has similar connotations.</a:t>
            </a:r>
          </a:p>
          <a:p>
            <a:r>
              <a:rPr lang="en-US" b="1" i="1" dirty="0"/>
              <a:t>Dysrhythmia </a:t>
            </a:r>
            <a:r>
              <a:rPr lang="en-US" dirty="0"/>
              <a:t>is a non-specific term which has been used to escribe such a wide range of EEG feature, including epileptiform activity that it is best avoided. </a:t>
            </a:r>
            <a:r>
              <a:rPr lang="en-US" b="1" i="1" dirty="0"/>
              <a:t> </a:t>
            </a:r>
          </a:p>
          <a:p>
            <a:r>
              <a:rPr lang="en-US" b="1" dirty="0">
                <a:solidFill>
                  <a:srgbClr val="7030A0"/>
                </a:solidFill>
              </a:rPr>
              <a:t>Paroxysms:</a:t>
            </a:r>
            <a:r>
              <a:rPr lang="en-US" dirty="0"/>
              <a:t> are clearly defined episodes with abrupt onset and termination.  The term may be misleading if only slow activities are present and in this </a:t>
            </a:r>
            <a:r>
              <a:rPr lang="en-US" dirty="0" err="1"/>
              <a:t>tedt</a:t>
            </a:r>
            <a:r>
              <a:rPr lang="en-US" dirty="0"/>
              <a:t> it is only used when the episode contains spike/sharp waves and can therefore be regarded as epileptiform.</a:t>
            </a:r>
          </a:p>
          <a:p>
            <a:r>
              <a:rPr lang="en-US" b="1" dirty="0">
                <a:solidFill>
                  <a:srgbClr val="7030A0"/>
                </a:solidFill>
              </a:rPr>
              <a:t>Electrocerebral inactivity</a:t>
            </a:r>
            <a:r>
              <a:rPr lang="en-US" b="1" dirty="0">
                <a:solidFill>
                  <a:srgbClr val="7030A0"/>
                </a:solidFill>
                <a:sym typeface="Wingdings" panose="05000000000000000000" pitchFamily="2" charset="2"/>
              </a:rPr>
              <a:t> (</a:t>
            </a:r>
            <a:r>
              <a:rPr lang="en-US" b="1" dirty="0" err="1">
                <a:solidFill>
                  <a:srgbClr val="7030A0"/>
                </a:solidFill>
                <a:sym typeface="Wingdings" panose="05000000000000000000" pitchFamily="2" charset="2"/>
              </a:rPr>
              <a:t>electrocerbral</a:t>
            </a:r>
            <a:r>
              <a:rPr lang="en-US" b="1" dirty="0">
                <a:solidFill>
                  <a:srgbClr val="7030A0"/>
                </a:solidFill>
                <a:sym typeface="Wingdings" panose="05000000000000000000" pitchFamily="2" charset="2"/>
              </a:rPr>
              <a:t> </a:t>
            </a:r>
            <a:r>
              <a:rPr lang="en-US" b="1" dirty="0" err="1">
                <a:solidFill>
                  <a:srgbClr val="7030A0"/>
                </a:solidFill>
                <a:sym typeface="Wingdings" panose="05000000000000000000" pitchFamily="2" charset="2"/>
              </a:rPr>
              <a:t>silance</a:t>
            </a:r>
            <a:r>
              <a:rPr lang="en-US" b="1" dirty="0">
                <a:solidFill>
                  <a:srgbClr val="7030A0"/>
                </a:solidFill>
                <a:sym typeface="Wingdings" panose="05000000000000000000" pitchFamily="2" charset="2"/>
              </a:rPr>
              <a:t> or isoelectric EEG)</a:t>
            </a:r>
            <a:r>
              <a:rPr lang="en-US" dirty="0">
                <a:sym typeface="Wingdings" panose="05000000000000000000" pitchFamily="2" charset="2"/>
              </a:rPr>
              <a:t> : is absence of identifiable electrical activity of cerebral origin. The term flat EG is nota synonym as it is often used loosely to describe low voltage activity, which may even be normal. </a:t>
            </a:r>
            <a:endParaRPr lang="en-US" dirty="0"/>
          </a:p>
          <a:p>
            <a:r>
              <a:rPr lang="en-US" b="1" dirty="0">
                <a:solidFill>
                  <a:srgbClr val="7030A0"/>
                </a:solidFill>
              </a:rPr>
              <a:t>Burst suppression</a:t>
            </a:r>
            <a:r>
              <a:rPr lang="en-US" dirty="0"/>
              <a:t>: is a pattern characterized by burst of theta and/ or delta waves, sometimes mixed with faster components, separated by periods of relatively quiescence. The term is widely misused and should be restricted to describe the EEG at certain level of anesthesia. It should note be confused with “trace alternance”  which is seen in quiet sleep state of neonate.</a:t>
            </a:r>
          </a:p>
          <a:p>
            <a:endParaRPr lang="en-US" dirty="0"/>
          </a:p>
        </p:txBody>
      </p:sp>
      <p:sp>
        <p:nvSpPr>
          <p:cNvPr id="4" name="Title 1">
            <a:extLst>
              <a:ext uri="{FF2B5EF4-FFF2-40B4-BE49-F238E27FC236}">
                <a16:creationId xmlns:a16="http://schemas.microsoft.com/office/drawing/2014/main" id="{9BA923A6-DF6F-41B9-AFAB-334FCD703E2A}"/>
              </a:ext>
            </a:extLst>
          </p:cNvPr>
          <p:cNvSpPr>
            <a:spLocks noGrp="1"/>
          </p:cNvSpPr>
          <p:nvPr>
            <p:ph type="title"/>
          </p:nvPr>
        </p:nvSpPr>
        <p:spPr>
          <a:xfrm>
            <a:off x="1981200" y="152400"/>
            <a:ext cx="8001000" cy="685800"/>
          </a:xfrm>
        </p:spPr>
        <p:txBody>
          <a:bodyPr>
            <a:normAutofit fontScale="90000"/>
          </a:bodyPr>
          <a:lstStyle/>
          <a:p>
            <a:r>
              <a:rPr lang="en-US" dirty="0"/>
              <a:t>Frequently used terms-3</a:t>
            </a:r>
            <a:br>
              <a:rPr lang="en-US" dirty="0"/>
            </a:br>
            <a:r>
              <a:rPr lang="en-US" sz="2700" dirty="0"/>
              <a:t>(</a:t>
            </a:r>
            <a:r>
              <a:rPr lang="en-US" sz="2700" dirty="0" err="1"/>
              <a:t>Chatrian</a:t>
            </a:r>
            <a:r>
              <a:rPr lang="en-US" sz="2700" dirty="0"/>
              <a:t> et al 1983)</a:t>
            </a:r>
            <a:endParaRPr lang="en-US" dirty="0"/>
          </a:p>
        </p:txBody>
      </p:sp>
    </p:spTree>
    <p:extLst>
      <p:ext uri="{BB962C8B-B14F-4D97-AF65-F5344CB8AC3E}">
        <p14:creationId xmlns:p14="http://schemas.microsoft.com/office/powerpoint/2010/main" val="411376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5284-544B-410E-862A-18A207156760}"/>
              </a:ext>
            </a:extLst>
          </p:cNvPr>
          <p:cNvSpPr>
            <a:spLocks noGrp="1"/>
          </p:cNvSpPr>
          <p:nvPr>
            <p:ph type="title"/>
          </p:nvPr>
        </p:nvSpPr>
        <p:spPr>
          <a:xfrm>
            <a:off x="7162800" y="-228600"/>
            <a:ext cx="3048000" cy="1646238"/>
          </a:xfrm>
        </p:spPr>
        <p:txBody>
          <a:bodyPr/>
          <a:lstStyle/>
          <a:p>
            <a:r>
              <a:rPr lang="en-US" dirty="0"/>
              <a:t>Mu Rhythm</a:t>
            </a:r>
          </a:p>
        </p:txBody>
      </p:sp>
      <p:pic>
        <p:nvPicPr>
          <p:cNvPr id="5" name="Content Placeholder 4">
            <a:extLst>
              <a:ext uri="{FF2B5EF4-FFF2-40B4-BE49-F238E27FC236}">
                <a16:creationId xmlns:a16="http://schemas.microsoft.com/office/drawing/2014/main" id="{0E7228A2-91AF-4686-A892-CD6404FC2C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1" y="762000"/>
            <a:ext cx="8739015" cy="5410200"/>
          </a:xfrm>
        </p:spPr>
      </p:pic>
    </p:spTree>
    <p:extLst>
      <p:ext uri="{BB962C8B-B14F-4D97-AF65-F5344CB8AC3E}">
        <p14:creationId xmlns:p14="http://schemas.microsoft.com/office/powerpoint/2010/main" val="319538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0F5E-5FF2-47A1-B0E8-A437E531B0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A5B6D2A-DB11-4FE1-B824-AAA938F7F2CD}"/>
              </a:ext>
            </a:extLst>
          </p:cNvPr>
          <p:cNvPicPr>
            <a:picLocks noGrp="1" noChangeAspect="1"/>
          </p:cNvPicPr>
          <p:nvPr>
            <p:ph idx="1"/>
          </p:nvPr>
        </p:nvPicPr>
        <p:blipFill>
          <a:blip r:embed="rId2"/>
          <a:stretch>
            <a:fillRect/>
          </a:stretch>
        </p:blipFill>
        <p:spPr>
          <a:xfrm>
            <a:off x="1604637" y="857251"/>
            <a:ext cx="9106907" cy="5393978"/>
          </a:xfrm>
        </p:spPr>
      </p:pic>
    </p:spTree>
    <p:extLst>
      <p:ext uri="{BB962C8B-B14F-4D97-AF65-F5344CB8AC3E}">
        <p14:creationId xmlns:p14="http://schemas.microsoft.com/office/powerpoint/2010/main" val="108514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58DF257-789E-488E-90B4-22940B86F56E}"/>
              </a:ext>
            </a:extLst>
          </p:cNvPr>
          <p:cNvPicPr>
            <a:picLocks noGrp="1" noChangeAspect="1"/>
          </p:cNvPicPr>
          <p:nvPr>
            <p:ph idx="1"/>
          </p:nvPr>
        </p:nvPicPr>
        <p:blipFill>
          <a:blip r:embed="rId2"/>
          <a:stretch>
            <a:fillRect/>
          </a:stretch>
        </p:blipFill>
        <p:spPr>
          <a:xfrm>
            <a:off x="1676400" y="-228600"/>
            <a:ext cx="8991600" cy="7391400"/>
          </a:xfrm>
        </p:spPr>
      </p:pic>
    </p:spTree>
    <p:extLst>
      <p:ext uri="{BB962C8B-B14F-4D97-AF65-F5344CB8AC3E}">
        <p14:creationId xmlns:p14="http://schemas.microsoft.com/office/powerpoint/2010/main" val="1568012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0F5E-5FF2-47A1-B0E8-A437E531B0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A5B6D2A-DB11-4FE1-B824-AAA938F7F2CD}"/>
              </a:ext>
            </a:extLst>
          </p:cNvPr>
          <p:cNvPicPr>
            <a:picLocks noGrp="1" noChangeAspect="1"/>
          </p:cNvPicPr>
          <p:nvPr>
            <p:ph idx="1"/>
          </p:nvPr>
        </p:nvPicPr>
        <p:blipFill>
          <a:blip r:embed="rId2"/>
          <a:stretch>
            <a:fillRect/>
          </a:stretch>
        </p:blipFill>
        <p:spPr>
          <a:xfrm>
            <a:off x="1604637" y="857251"/>
            <a:ext cx="9106907" cy="5393978"/>
          </a:xfrm>
        </p:spPr>
      </p:pic>
    </p:spTree>
    <p:extLst>
      <p:ext uri="{BB962C8B-B14F-4D97-AF65-F5344CB8AC3E}">
        <p14:creationId xmlns:p14="http://schemas.microsoft.com/office/powerpoint/2010/main" val="127272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20DE-B478-41A3-8C9A-2CFA93F5EC7E}"/>
              </a:ext>
            </a:extLst>
          </p:cNvPr>
          <p:cNvSpPr>
            <a:spLocks noGrp="1"/>
          </p:cNvSpPr>
          <p:nvPr>
            <p:ph type="title"/>
          </p:nvPr>
        </p:nvSpPr>
        <p:spPr/>
        <p:txBody>
          <a:bodyPr/>
          <a:lstStyle/>
          <a:p>
            <a:r>
              <a:rPr lang="en-US" dirty="0"/>
              <a:t>Photic stimulation</a:t>
            </a:r>
          </a:p>
        </p:txBody>
      </p:sp>
      <p:pic>
        <p:nvPicPr>
          <p:cNvPr id="5" name="Content Placeholder 4">
            <a:extLst>
              <a:ext uri="{FF2B5EF4-FFF2-40B4-BE49-F238E27FC236}">
                <a16:creationId xmlns:a16="http://schemas.microsoft.com/office/drawing/2014/main" id="{1C0C553A-6D48-447B-8ADD-5BD98F3E0042}"/>
              </a:ext>
            </a:extLst>
          </p:cNvPr>
          <p:cNvPicPr>
            <a:picLocks noGrp="1" noChangeAspect="1"/>
          </p:cNvPicPr>
          <p:nvPr>
            <p:ph idx="1"/>
          </p:nvPr>
        </p:nvPicPr>
        <p:blipFill>
          <a:blip r:embed="rId2"/>
          <a:stretch>
            <a:fillRect/>
          </a:stretch>
        </p:blipFill>
        <p:spPr>
          <a:xfrm>
            <a:off x="3193693" y="2226469"/>
            <a:ext cx="5804617" cy="3263504"/>
          </a:xfrm>
        </p:spPr>
      </p:pic>
    </p:spTree>
    <p:extLst>
      <p:ext uri="{BB962C8B-B14F-4D97-AF65-F5344CB8AC3E}">
        <p14:creationId xmlns:p14="http://schemas.microsoft.com/office/powerpoint/2010/main" val="174331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FF49-08D9-40F1-9E22-E5201429FE03}"/>
              </a:ext>
            </a:extLst>
          </p:cNvPr>
          <p:cNvSpPr>
            <a:spLocks noGrp="1"/>
          </p:cNvSpPr>
          <p:nvPr>
            <p:ph type="title"/>
          </p:nvPr>
        </p:nvSpPr>
        <p:spPr>
          <a:xfrm>
            <a:off x="1406236" y="18255"/>
            <a:ext cx="10515600" cy="1325563"/>
          </a:xfrm>
        </p:spPr>
        <p:txBody>
          <a:bodyPr/>
          <a:lstStyle/>
          <a:p>
            <a:r>
              <a:rPr lang="en-US" dirty="0"/>
              <a:t>Important note on Recording Technique</a:t>
            </a:r>
          </a:p>
        </p:txBody>
      </p:sp>
      <p:sp>
        <p:nvSpPr>
          <p:cNvPr id="3" name="Content Placeholder 2">
            <a:extLst>
              <a:ext uri="{FF2B5EF4-FFF2-40B4-BE49-F238E27FC236}">
                <a16:creationId xmlns:a16="http://schemas.microsoft.com/office/drawing/2014/main" id="{27803C7F-C198-4D20-9D13-53174781394E}"/>
              </a:ext>
            </a:extLst>
          </p:cNvPr>
          <p:cNvSpPr>
            <a:spLocks noGrp="1"/>
          </p:cNvSpPr>
          <p:nvPr>
            <p:ph idx="1"/>
          </p:nvPr>
        </p:nvSpPr>
        <p:spPr>
          <a:xfrm>
            <a:off x="1274618" y="1731816"/>
            <a:ext cx="9130146" cy="4791508"/>
          </a:xfrm>
        </p:spPr>
        <p:txBody>
          <a:bodyPr>
            <a:normAutofit/>
          </a:bodyPr>
          <a:lstStyle/>
          <a:p>
            <a:r>
              <a:rPr lang="en-US" dirty="0"/>
              <a:t>Who? How? When?</a:t>
            </a:r>
          </a:p>
          <a:p>
            <a:pPr lvl="1"/>
            <a:r>
              <a:rPr lang="en-US" dirty="0"/>
              <a:t>Technician vs neurophysiologist/ physician </a:t>
            </a:r>
          </a:p>
          <a:p>
            <a:pPr lvl="1"/>
            <a:r>
              <a:rPr lang="en-US" dirty="0"/>
              <a:t>A cl neurophysiologists should be a technician at the beginning</a:t>
            </a:r>
          </a:p>
          <a:p>
            <a:r>
              <a:rPr lang="en-US" dirty="0"/>
              <a:t>Child vs adult: modification needed</a:t>
            </a:r>
          </a:p>
          <a:p>
            <a:pPr lvl="1"/>
            <a:r>
              <a:rPr lang="en-US" dirty="0"/>
              <a:t>Equipment setting: child vs adult</a:t>
            </a:r>
          </a:p>
          <a:p>
            <a:pPr lvl="1"/>
            <a:r>
              <a:rPr lang="en-US" dirty="0"/>
              <a:t>Infant, limited cooperation, multiple disability</a:t>
            </a:r>
          </a:p>
          <a:p>
            <a:pPr lvl="1"/>
            <a:r>
              <a:rPr lang="en-US" dirty="0"/>
              <a:t>Flexible approach expected </a:t>
            </a:r>
          </a:p>
          <a:p>
            <a:pPr lvl="1"/>
            <a:r>
              <a:rPr lang="en-US" dirty="0"/>
              <a:t>Feeding time, play, awake, sleep, drowsy </a:t>
            </a:r>
          </a:p>
          <a:p>
            <a:r>
              <a:rPr lang="en-US" dirty="0"/>
              <a:t>Clinical condition and clinical question </a:t>
            </a:r>
          </a:p>
          <a:p>
            <a:pPr lvl="1"/>
            <a:r>
              <a:rPr lang="en-US" dirty="0"/>
              <a:t>Greater variety of clinical problems in infant &amp; children</a:t>
            </a:r>
          </a:p>
          <a:p>
            <a:pPr lvl="1"/>
            <a:r>
              <a:rPr lang="en-US" dirty="0"/>
              <a:t>Maturational age of the EEG activities</a:t>
            </a:r>
          </a:p>
        </p:txBody>
      </p:sp>
    </p:spTree>
    <p:extLst>
      <p:ext uri="{BB962C8B-B14F-4D97-AF65-F5344CB8AC3E}">
        <p14:creationId xmlns:p14="http://schemas.microsoft.com/office/powerpoint/2010/main" val="69017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Normal feature\EC.jpg"/>
          <p:cNvPicPr>
            <a:picLocks noChangeAspect="1" noChangeArrowheads="1"/>
          </p:cNvPicPr>
          <p:nvPr/>
        </p:nvPicPr>
        <p:blipFill>
          <a:blip r:embed="rId2"/>
          <a:srcRect/>
          <a:stretch>
            <a:fillRect/>
          </a:stretch>
        </p:blipFill>
        <p:spPr bwMode="auto">
          <a:xfrm>
            <a:off x="2466975" y="857250"/>
            <a:ext cx="7258050" cy="5143500"/>
          </a:xfrm>
          <a:prstGeom prst="rect">
            <a:avLst/>
          </a:prstGeom>
          <a:noFill/>
        </p:spPr>
      </p:pic>
    </p:spTree>
    <p:extLst>
      <p:ext uri="{BB962C8B-B14F-4D97-AF65-F5344CB8AC3E}">
        <p14:creationId xmlns:p14="http://schemas.microsoft.com/office/powerpoint/2010/main" val="151372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Normal feature\Eye Bl.jpg"/>
          <p:cNvPicPr>
            <a:picLocks noChangeAspect="1" noChangeArrowheads="1"/>
          </p:cNvPicPr>
          <p:nvPr/>
        </p:nvPicPr>
        <p:blipFill>
          <a:blip r:embed="rId2"/>
          <a:srcRect/>
          <a:stretch>
            <a:fillRect/>
          </a:stretch>
        </p:blipFill>
        <p:spPr bwMode="auto">
          <a:xfrm>
            <a:off x="2578895" y="857250"/>
            <a:ext cx="7034213" cy="5143500"/>
          </a:xfrm>
          <a:prstGeom prst="rect">
            <a:avLst/>
          </a:prstGeom>
          <a:noFill/>
        </p:spPr>
      </p:pic>
    </p:spTree>
    <p:extLst>
      <p:ext uri="{BB962C8B-B14F-4D97-AF65-F5344CB8AC3E}">
        <p14:creationId xmlns:p14="http://schemas.microsoft.com/office/powerpoint/2010/main" val="75876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F:\Normal feature\drowsy.jpg"/>
          <p:cNvPicPr>
            <a:picLocks noChangeAspect="1" noChangeArrowheads="1"/>
          </p:cNvPicPr>
          <p:nvPr/>
        </p:nvPicPr>
        <p:blipFill>
          <a:blip r:embed="rId2"/>
          <a:srcRect/>
          <a:stretch>
            <a:fillRect/>
          </a:stretch>
        </p:blipFill>
        <p:spPr bwMode="auto">
          <a:xfrm>
            <a:off x="2578895" y="857250"/>
            <a:ext cx="7034213" cy="5143500"/>
          </a:xfrm>
          <a:prstGeom prst="rect">
            <a:avLst/>
          </a:prstGeom>
          <a:noFill/>
        </p:spPr>
      </p:pic>
      <p:pic>
        <p:nvPicPr>
          <p:cNvPr id="3" name="Picture 2">
            <a:extLst>
              <a:ext uri="{FF2B5EF4-FFF2-40B4-BE49-F238E27FC236}">
                <a16:creationId xmlns:a16="http://schemas.microsoft.com/office/drawing/2014/main" id="{430285C0-F72D-4A11-8261-153CCFB4F5D0}"/>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3615613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110408" y="966580"/>
            <a:ext cx="7494104" cy="1205120"/>
          </a:xfrm>
          <a:prstGeom prst="rect">
            <a:avLst/>
          </a:prstGeom>
          <a:noFill/>
          <a:ln w="9525">
            <a:noFill/>
            <a:miter lim="800000"/>
            <a:headEnd/>
            <a:tailEnd/>
          </a:ln>
          <a:effectLst/>
        </p:spPr>
        <p:txBody>
          <a:bodyPr anchor="ctr"/>
          <a:lstStyle/>
          <a:p>
            <a:pPr algn="ctr"/>
            <a:endParaRPr lang="en-US" sz="2400" dirty="0">
              <a:solidFill>
                <a:schemeClr val="tx2"/>
              </a:solidFill>
            </a:endParaRPr>
          </a:p>
          <a:p>
            <a:pPr algn="ctr"/>
            <a:r>
              <a:rPr lang="en-US" sz="2400" dirty="0">
                <a:solidFill>
                  <a:schemeClr val="tx2"/>
                </a:solidFill>
              </a:rPr>
              <a:t>Vertex sharp transients/K complexes: normal sleep stage 1 and 2 </a:t>
            </a:r>
            <a:r>
              <a:rPr lang="en-US" sz="2100" i="1" dirty="0">
                <a:solidFill>
                  <a:schemeClr val="tx2"/>
                </a:solidFill>
              </a:rPr>
              <a:t>(drowsy and early sleep)</a:t>
            </a:r>
            <a:r>
              <a:rPr lang="en-US" sz="2400" dirty="0">
                <a:solidFill>
                  <a:schemeClr val="tx2"/>
                </a:solidFill>
              </a:rPr>
              <a:t>, mistaken for epileptiform discharges  </a:t>
            </a:r>
            <a:br>
              <a:rPr lang="en-US" sz="2400" dirty="0">
                <a:solidFill>
                  <a:schemeClr val="tx2"/>
                </a:solidFill>
              </a:rPr>
            </a:br>
            <a:endParaRPr lang="en-US" sz="2400" dirty="0">
              <a:solidFill>
                <a:schemeClr val="tx2"/>
              </a:solidFill>
            </a:endParaRPr>
          </a:p>
        </p:txBody>
      </p:sp>
      <p:pic>
        <p:nvPicPr>
          <p:cNvPr id="19459" name="Picture 3"/>
          <p:cNvPicPr>
            <a:picLocks noChangeAspect="1" noChangeArrowheads="1"/>
          </p:cNvPicPr>
          <p:nvPr/>
        </p:nvPicPr>
        <p:blipFill>
          <a:blip r:embed="rId2"/>
          <a:srcRect/>
          <a:stretch>
            <a:fillRect/>
          </a:stretch>
        </p:blipFill>
        <p:spPr bwMode="auto">
          <a:xfrm>
            <a:off x="2498035" y="2100263"/>
            <a:ext cx="7364896" cy="3900488"/>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7D4E5F20-A320-40C8-846B-86778C68CDBD}"/>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46142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ormal feature\k5.jpg">
            <a:extLst>
              <a:ext uri="{FF2B5EF4-FFF2-40B4-BE49-F238E27FC236}">
                <a16:creationId xmlns:a16="http://schemas.microsoft.com/office/drawing/2014/main" id="{89BC0F2D-598B-4E2C-B0FB-F85EB610D7EA}"/>
              </a:ext>
            </a:extLst>
          </p:cNvPr>
          <p:cNvPicPr>
            <a:picLocks noChangeAspect="1" noChangeArrowheads="1"/>
          </p:cNvPicPr>
          <p:nvPr/>
        </p:nvPicPr>
        <p:blipFill>
          <a:blip r:embed="rId2"/>
          <a:srcRect/>
          <a:stretch>
            <a:fillRect/>
          </a:stretch>
        </p:blipFill>
        <p:spPr bwMode="auto">
          <a:xfrm>
            <a:off x="2645577" y="1182104"/>
            <a:ext cx="7624858" cy="4818647"/>
          </a:xfrm>
          <a:prstGeom prst="rect">
            <a:avLst/>
          </a:prstGeom>
          <a:noFill/>
        </p:spPr>
      </p:pic>
      <p:pic>
        <p:nvPicPr>
          <p:cNvPr id="3" name="Picture 2">
            <a:extLst>
              <a:ext uri="{FF2B5EF4-FFF2-40B4-BE49-F238E27FC236}">
                <a16:creationId xmlns:a16="http://schemas.microsoft.com/office/drawing/2014/main" id="{FBC0E226-C67A-4DC8-961E-7FB3B6EB6B47}"/>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1863498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87FBD-81CB-456F-A7CE-A7B77CD386B3}"/>
              </a:ext>
            </a:extLst>
          </p:cNvPr>
          <p:cNvPicPr>
            <a:picLocks noChangeAspect="1"/>
          </p:cNvPicPr>
          <p:nvPr/>
        </p:nvPicPr>
        <p:blipFill>
          <a:blip r:embed="rId2"/>
          <a:stretch>
            <a:fillRect/>
          </a:stretch>
        </p:blipFill>
        <p:spPr>
          <a:xfrm>
            <a:off x="997526" y="562508"/>
            <a:ext cx="11194473" cy="6293818"/>
          </a:xfrm>
          <a:prstGeom prst="rect">
            <a:avLst/>
          </a:prstGeom>
        </p:spPr>
      </p:pic>
    </p:spTree>
    <p:extLst>
      <p:ext uri="{BB962C8B-B14F-4D97-AF65-F5344CB8AC3E}">
        <p14:creationId xmlns:p14="http://schemas.microsoft.com/office/powerpoint/2010/main" val="154336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Normal feature\HV1.jpg"/>
          <p:cNvPicPr>
            <a:picLocks noChangeAspect="1" noChangeArrowheads="1"/>
          </p:cNvPicPr>
          <p:nvPr/>
        </p:nvPicPr>
        <p:blipFill>
          <a:blip r:embed="rId2"/>
          <a:srcRect/>
          <a:stretch>
            <a:fillRect/>
          </a:stretch>
        </p:blipFill>
        <p:spPr bwMode="auto">
          <a:xfrm>
            <a:off x="2466975" y="857250"/>
            <a:ext cx="7258050" cy="5143500"/>
          </a:xfrm>
          <a:prstGeom prst="rect">
            <a:avLst/>
          </a:prstGeom>
          <a:noFill/>
        </p:spPr>
      </p:pic>
      <p:pic>
        <p:nvPicPr>
          <p:cNvPr id="3" name="Picture 2">
            <a:extLst>
              <a:ext uri="{FF2B5EF4-FFF2-40B4-BE49-F238E27FC236}">
                <a16:creationId xmlns:a16="http://schemas.microsoft.com/office/drawing/2014/main" id="{7E046ED1-4C58-41C9-A975-7EF373BB48DD}"/>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2633450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Normal feature\HV effect.jpg"/>
          <p:cNvPicPr>
            <a:picLocks noChangeAspect="1" noChangeArrowheads="1"/>
          </p:cNvPicPr>
          <p:nvPr/>
        </p:nvPicPr>
        <p:blipFill>
          <a:blip r:embed="rId2"/>
          <a:srcRect/>
          <a:stretch>
            <a:fillRect/>
          </a:stretch>
        </p:blipFill>
        <p:spPr bwMode="auto">
          <a:xfrm>
            <a:off x="2979821" y="1013660"/>
            <a:ext cx="7202404" cy="5143500"/>
          </a:xfrm>
          <a:prstGeom prst="rect">
            <a:avLst/>
          </a:prstGeom>
          <a:noFill/>
        </p:spPr>
      </p:pic>
      <p:pic>
        <p:nvPicPr>
          <p:cNvPr id="3" name="Picture 2">
            <a:extLst>
              <a:ext uri="{FF2B5EF4-FFF2-40B4-BE49-F238E27FC236}">
                <a16:creationId xmlns:a16="http://schemas.microsoft.com/office/drawing/2014/main" id="{CFA0C03A-EEAD-4EB4-8243-263CC845AE5E}"/>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3150067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Normal feature\latmu.jpg"/>
          <p:cNvPicPr>
            <a:picLocks noChangeAspect="1" noChangeArrowheads="1"/>
          </p:cNvPicPr>
          <p:nvPr/>
        </p:nvPicPr>
        <p:blipFill>
          <a:blip r:embed="rId2"/>
          <a:srcRect/>
          <a:stretch>
            <a:fillRect/>
          </a:stretch>
        </p:blipFill>
        <p:spPr bwMode="auto">
          <a:xfrm>
            <a:off x="2781301" y="628650"/>
            <a:ext cx="6660356" cy="5143500"/>
          </a:xfrm>
          <a:prstGeom prst="rect">
            <a:avLst/>
          </a:prstGeom>
          <a:noFill/>
        </p:spPr>
      </p:pic>
      <p:pic>
        <p:nvPicPr>
          <p:cNvPr id="3" name="Picture 2">
            <a:extLst>
              <a:ext uri="{FF2B5EF4-FFF2-40B4-BE49-F238E27FC236}">
                <a16:creationId xmlns:a16="http://schemas.microsoft.com/office/drawing/2014/main" id="{7DB2DD02-29F1-4257-AC15-19873BBC4EAE}"/>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2752603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Epilepsy teaching Workshop CHEpi2005\II. all photo&amp;vdeo\Electtrode, EEG recording\Electrode placed\Laden E-1690.JPG"/>
          <p:cNvPicPr>
            <a:picLocks noChangeAspect="1" noChangeArrowheads="1"/>
          </p:cNvPicPr>
          <p:nvPr/>
        </p:nvPicPr>
        <p:blipFill>
          <a:blip r:embed="rId2"/>
          <a:srcRect/>
          <a:stretch>
            <a:fillRect/>
          </a:stretch>
        </p:blipFill>
        <p:spPr bwMode="auto">
          <a:xfrm>
            <a:off x="2731605" y="1586535"/>
            <a:ext cx="5421796" cy="4066347"/>
          </a:xfrm>
          <a:prstGeom prst="rect">
            <a:avLst/>
          </a:prstGeom>
          <a:noFill/>
        </p:spPr>
      </p:pic>
      <p:pic>
        <p:nvPicPr>
          <p:cNvPr id="3" name="Picture 2">
            <a:extLst>
              <a:ext uri="{FF2B5EF4-FFF2-40B4-BE49-F238E27FC236}">
                <a16:creationId xmlns:a16="http://schemas.microsoft.com/office/drawing/2014/main" id="{0F723E10-0BC1-4CA9-A92D-EEAE1E131E5A}"/>
              </a:ext>
            </a:extLst>
          </p:cNvPr>
          <p:cNvPicPr>
            <a:picLocks noChangeAspect="1"/>
          </p:cNvPicPr>
          <p:nvPr/>
        </p:nvPicPr>
        <p:blipFill>
          <a:blip r:embed="rId3"/>
          <a:stretch>
            <a:fillRect/>
          </a:stretch>
        </p:blipFill>
        <p:spPr>
          <a:xfrm>
            <a:off x="1659725" y="890337"/>
            <a:ext cx="985853" cy="969200"/>
          </a:xfrm>
          <a:prstGeom prst="rect">
            <a:avLst/>
          </a:prstGeom>
        </p:spPr>
      </p:pic>
    </p:spTree>
    <p:extLst>
      <p:ext uri="{BB962C8B-B14F-4D97-AF65-F5344CB8AC3E}">
        <p14:creationId xmlns:p14="http://schemas.microsoft.com/office/powerpoint/2010/main" val="333607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BEFC-BCDC-4F13-BE76-B607FFA08484}"/>
              </a:ext>
            </a:extLst>
          </p:cNvPr>
          <p:cNvSpPr>
            <a:spLocks noGrp="1"/>
          </p:cNvSpPr>
          <p:nvPr>
            <p:ph type="title"/>
          </p:nvPr>
        </p:nvSpPr>
        <p:spPr/>
        <p:txBody>
          <a:bodyPr/>
          <a:lstStyle/>
          <a:p>
            <a:r>
              <a:rPr lang="en-US" dirty="0"/>
              <a:t>Common Questions before EEG advice </a:t>
            </a:r>
          </a:p>
        </p:txBody>
      </p:sp>
      <p:sp>
        <p:nvSpPr>
          <p:cNvPr id="3" name="Content Placeholder 2">
            <a:extLst>
              <a:ext uri="{FF2B5EF4-FFF2-40B4-BE49-F238E27FC236}">
                <a16:creationId xmlns:a16="http://schemas.microsoft.com/office/drawing/2014/main" id="{31039B75-381F-49CF-B172-8172F0985715}"/>
              </a:ext>
            </a:extLst>
          </p:cNvPr>
          <p:cNvSpPr>
            <a:spLocks noGrp="1"/>
          </p:cNvSpPr>
          <p:nvPr>
            <p:ph idx="1"/>
          </p:nvPr>
        </p:nvSpPr>
        <p:spPr/>
        <p:txBody>
          <a:bodyPr/>
          <a:lstStyle/>
          <a:p>
            <a:r>
              <a:rPr lang="en-US" dirty="0"/>
              <a:t>What about AED before the test?</a:t>
            </a:r>
          </a:p>
          <a:p>
            <a:pPr lvl="1"/>
            <a:r>
              <a:rPr lang="en-US" dirty="0"/>
              <a:t>In case acute attack</a:t>
            </a:r>
          </a:p>
          <a:p>
            <a:pPr lvl="1"/>
            <a:r>
              <a:rPr lang="en-US" dirty="0"/>
              <a:t>Chronic cases</a:t>
            </a:r>
          </a:p>
          <a:p>
            <a:r>
              <a:rPr lang="en-US" dirty="0"/>
              <a:t>what are the effect of drugs on EEG?</a:t>
            </a:r>
          </a:p>
          <a:p>
            <a:r>
              <a:rPr lang="en-US" dirty="0"/>
              <a:t>What about hair</a:t>
            </a:r>
          </a:p>
          <a:p>
            <a:r>
              <a:rPr lang="en-US" dirty="0"/>
              <a:t>Use of sedative </a:t>
            </a:r>
          </a:p>
          <a:p>
            <a:r>
              <a:rPr lang="en-US" dirty="0"/>
              <a:t>When to advise for Sleep deprivation?</a:t>
            </a:r>
          </a:p>
          <a:p>
            <a:pPr marL="0" indent="0">
              <a:buNone/>
            </a:pPr>
            <a:endParaRPr lang="en-US" dirty="0"/>
          </a:p>
        </p:txBody>
      </p:sp>
    </p:spTree>
    <p:extLst>
      <p:ext uri="{BB962C8B-B14F-4D97-AF65-F5344CB8AC3E}">
        <p14:creationId xmlns:p14="http://schemas.microsoft.com/office/powerpoint/2010/main" val="351401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Digital 1</a:t>
            </a:r>
            <a:r>
              <a:rPr lang="en-US" baseline="30000" dirty="0"/>
              <a:t>st</a:t>
            </a:r>
            <a:r>
              <a:rPr lang="en-US" dirty="0"/>
              <a:t> EEG machine at DSH, donated b, department of </a:t>
            </a:r>
            <a:r>
              <a:rPr lang="en-US" dirty="0" err="1"/>
              <a:t>ClNP</a:t>
            </a:r>
            <a:r>
              <a:rPr lang="en-US"/>
              <a:t>, GOSH, ICH London</a:t>
            </a:r>
            <a:endParaRPr lang="en-US" dirty="0"/>
          </a:p>
        </p:txBody>
      </p:sp>
      <p:pic>
        <p:nvPicPr>
          <p:cNvPr id="154626" name="Picture 2"/>
          <p:cNvPicPr>
            <a:picLocks noChangeAspect="1" noChangeArrowheads="1"/>
          </p:cNvPicPr>
          <p:nvPr/>
        </p:nvPicPr>
        <p:blipFill>
          <a:blip r:embed="rId2" cstate="print"/>
          <a:srcRect/>
          <a:stretch>
            <a:fillRect/>
          </a:stretch>
        </p:blipFill>
        <p:spPr bwMode="auto">
          <a:xfrm>
            <a:off x="1676400" y="1447800"/>
            <a:ext cx="8991600" cy="5410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5F49-4EDC-4868-859A-7800C94D6DBD}"/>
              </a:ext>
            </a:extLst>
          </p:cNvPr>
          <p:cNvSpPr>
            <a:spLocks noGrp="1"/>
          </p:cNvSpPr>
          <p:nvPr>
            <p:ph type="title"/>
          </p:nvPr>
        </p:nvSpPr>
        <p:spPr/>
        <p:txBody>
          <a:bodyPr/>
          <a:lstStyle/>
          <a:p>
            <a:r>
              <a:rPr lang="en-US" dirty="0"/>
              <a:t>EEG report description</a:t>
            </a:r>
          </a:p>
        </p:txBody>
      </p:sp>
      <p:sp>
        <p:nvSpPr>
          <p:cNvPr id="3" name="Content Placeholder 2">
            <a:extLst>
              <a:ext uri="{FF2B5EF4-FFF2-40B4-BE49-F238E27FC236}">
                <a16:creationId xmlns:a16="http://schemas.microsoft.com/office/drawing/2014/main" id="{20298B93-D96D-467D-AD77-906796B9E16D}"/>
              </a:ext>
            </a:extLst>
          </p:cNvPr>
          <p:cNvSpPr>
            <a:spLocks noGrp="1"/>
          </p:cNvSpPr>
          <p:nvPr>
            <p:ph idx="1"/>
          </p:nvPr>
        </p:nvSpPr>
        <p:spPr>
          <a:xfrm>
            <a:off x="623455" y="1510146"/>
            <a:ext cx="11014363" cy="4982730"/>
          </a:xfrm>
        </p:spPr>
        <p:txBody>
          <a:bodyPr>
            <a:normAutofit/>
          </a:bodyPr>
          <a:lstStyle/>
          <a:p>
            <a:r>
              <a:rPr lang="en-US" dirty="0"/>
              <a:t>Internationally acceptable standard protocol, </a:t>
            </a:r>
          </a:p>
          <a:p>
            <a:pPr lvl="1"/>
            <a:r>
              <a:rPr lang="en-US" dirty="0"/>
              <a:t>Description based on the knowledge of </a:t>
            </a:r>
          </a:p>
          <a:p>
            <a:pPr lvl="2"/>
            <a:r>
              <a:rPr lang="en-US" dirty="0"/>
              <a:t>Norms, variation with age, sex and state, deviation from norms, </a:t>
            </a:r>
          </a:p>
          <a:p>
            <a:pPr lvl="2"/>
            <a:r>
              <a:rPr lang="en-US" dirty="0"/>
              <a:t>activities in rest, reactivity to stimuli &amp; to the reactivation procedure, </a:t>
            </a:r>
          </a:p>
          <a:p>
            <a:pPr lvl="2"/>
            <a:r>
              <a:rPr lang="en-US" dirty="0"/>
              <a:t>specific pattern etc. </a:t>
            </a:r>
            <a:r>
              <a:rPr lang="en-US" i="1" dirty="0">
                <a:solidFill>
                  <a:srgbClr val="00B050"/>
                </a:solidFill>
              </a:rPr>
              <a:t>that needs exposure and experience</a:t>
            </a:r>
          </a:p>
          <a:p>
            <a:pPr lvl="1"/>
            <a:r>
              <a:rPr lang="en-US" dirty="0"/>
              <a:t>Interpretation:</a:t>
            </a:r>
          </a:p>
          <a:p>
            <a:pPr lvl="2"/>
            <a:r>
              <a:rPr lang="en-US" dirty="0"/>
              <a:t>Needs knowledge of the patient’s age</a:t>
            </a:r>
          </a:p>
          <a:p>
            <a:pPr lvl="2"/>
            <a:r>
              <a:rPr lang="en-US" dirty="0"/>
              <a:t>Clinical condition and state during recording</a:t>
            </a:r>
          </a:p>
          <a:p>
            <a:pPr lvl="2"/>
            <a:r>
              <a:rPr lang="en-US" dirty="0"/>
              <a:t>Level of consciousness/ vigilance and ability to cooperate</a:t>
            </a:r>
          </a:p>
          <a:p>
            <a:pPr lvl="2"/>
            <a:r>
              <a:rPr lang="en-US" dirty="0"/>
              <a:t>Previous record, clinical history </a:t>
            </a:r>
          </a:p>
          <a:p>
            <a:pPr lvl="1"/>
            <a:r>
              <a:rPr lang="en-US" dirty="0"/>
              <a:t>Finally, interpretation summarizes the whole </a:t>
            </a:r>
            <a:r>
              <a:rPr lang="en-US" i="1" dirty="0">
                <a:solidFill>
                  <a:schemeClr val="tx2"/>
                </a:solidFill>
              </a:rPr>
              <a:t>description,</a:t>
            </a:r>
            <a:r>
              <a:rPr lang="en-US" dirty="0"/>
              <a:t> </a:t>
            </a:r>
            <a:r>
              <a:rPr lang="en-US" i="1" dirty="0">
                <a:solidFill>
                  <a:srgbClr val="00B0F0"/>
                </a:solidFill>
              </a:rPr>
              <a:t>clinical state, age,</a:t>
            </a:r>
            <a:r>
              <a:rPr lang="en-US" dirty="0"/>
              <a:t> correlate with </a:t>
            </a:r>
            <a:r>
              <a:rPr lang="en-US" dirty="0">
                <a:solidFill>
                  <a:srgbClr val="7030A0"/>
                </a:solidFill>
              </a:rPr>
              <a:t>clinical problems, seizure/events, history,</a:t>
            </a:r>
            <a:r>
              <a:rPr lang="en-US" dirty="0"/>
              <a:t> and gives a conclusive suggestion of </a:t>
            </a:r>
            <a:r>
              <a:rPr lang="en-US" b="1" i="1" dirty="0"/>
              <a:t>electro-clinical diagnosis</a:t>
            </a:r>
            <a:r>
              <a:rPr lang="en-US" dirty="0"/>
              <a:t> in the light of the </a:t>
            </a:r>
            <a:r>
              <a:rPr lang="en-US" i="1" dirty="0">
                <a:solidFill>
                  <a:srgbClr val="7030A0"/>
                </a:solidFill>
              </a:rPr>
              <a:t>cl question</a:t>
            </a:r>
            <a:r>
              <a:rPr lang="en-US" dirty="0"/>
              <a:t> </a:t>
            </a:r>
          </a:p>
        </p:txBody>
      </p:sp>
    </p:spTree>
    <p:extLst>
      <p:ext uri="{BB962C8B-B14F-4D97-AF65-F5344CB8AC3E}">
        <p14:creationId xmlns:p14="http://schemas.microsoft.com/office/powerpoint/2010/main" val="132538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643D-4616-4B45-8A5A-D67852DE8757}"/>
              </a:ext>
            </a:extLst>
          </p:cNvPr>
          <p:cNvSpPr>
            <a:spLocks noGrp="1"/>
          </p:cNvSpPr>
          <p:nvPr>
            <p:ph type="title"/>
          </p:nvPr>
        </p:nvSpPr>
        <p:spPr/>
        <p:txBody>
          <a:bodyPr/>
          <a:lstStyle/>
          <a:p>
            <a:r>
              <a:rPr lang="en-US" dirty="0"/>
              <a:t>How to proceed?</a:t>
            </a:r>
          </a:p>
        </p:txBody>
      </p:sp>
      <p:sp>
        <p:nvSpPr>
          <p:cNvPr id="3" name="Content Placeholder 2">
            <a:extLst>
              <a:ext uri="{FF2B5EF4-FFF2-40B4-BE49-F238E27FC236}">
                <a16:creationId xmlns:a16="http://schemas.microsoft.com/office/drawing/2014/main" id="{25DC1971-8BBA-4119-A0ED-05FB3BBACD68}"/>
              </a:ext>
            </a:extLst>
          </p:cNvPr>
          <p:cNvSpPr>
            <a:spLocks noGrp="1"/>
          </p:cNvSpPr>
          <p:nvPr>
            <p:ph idx="1"/>
          </p:nvPr>
        </p:nvSpPr>
        <p:spPr>
          <a:xfrm>
            <a:off x="838200" y="1551710"/>
            <a:ext cx="10674926" cy="5638799"/>
          </a:xfrm>
        </p:spPr>
        <p:txBody>
          <a:bodyPr>
            <a:normAutofit/>
          </a:bodyPr>
          <a:lstStyle/>
          <a:p>
            <a:r>
              <a:rPr lang="en-US" b="1" i="1" dirty="0">
                <a:solidFill>
                  <a:srgbClr val="7030A0"/>
                </a:solidFill>
              </a:rPr>
              <a:t>Sit</a:t>
            </a:r>
            <a:r>
              <a:rPr lang="en-US" dirty="0"/>
              <a:t> with a piece of paper, pen/pencil, measuring scale</a:t>
            </a:r>
          </a:p>
          <a:p>
            <a:r>
              <a:rPr lang="en-US" dirty="0"/>
              <a:t>Know only the</a:t>
            </a:r>
            <a:r>
              <a:rPr lang="en-US" b="1" dirty="0"/>
              <a:t> age and sex </a:t>
            </a:r>
            <a:r>
              <a:rPr lang="en-US" dirty="0"/>
              <a:t>of the patient</a:t>
            </a:r>
          </a:p>
          <a:p>
            <a:r>
              <a:rPr lang="en-US" dirty="0"/>
              <a:t>Review the whole record using different </a:t>
            </a:r>
            <a:r>
              <a:rPr lang="en-US" b="1" dirty="0"/>
              <a:t>montages</a:t>
            </a:r>
          </a:p>
          <a:p>
            <a:pPr lvl="1"/>
            <a:r>
              <a:rPr lang="en-US" dirty="0"/>
              <a:t>average, transvers, longitudinal (double banana), </a:t>
            </a:r>
            <a:r>
              <a:rPr lang="en-US" dirty="0" err="1"/>
              <a:t>Multiphotic</a:t>
            </a:r>
            <a:r>
              <a:rPr lang="en-US" dirty="0"/>
              <a:t>, common referential</a:t>
            </a:r>
          </a:p>
          <a:p>
            <a:r>
              <a:rPr lang="en-US" dirty="0">
                <a:solidFill>
                  <a:schemeClr val="accent6">
                    <a:lumMod val="75000"/>
                  </a:schemeClr>
                </a:solidFill>
              </a:rPr>
              <a:t>What do you see?</a:t>
            </a:r>
            <a:r>
              <a:rPr lang="en-US" dirty="0"/>
              <a:t> </a:t>
            </a:r>
            <a:r>
              <a:rPr lang="en-US" b="1" dirty="0"/>
              <a:t>Morphology, distribution </a:t>
            </a:r>
            <a:r>
              <a:rPr lang="en-US" b="1" dirty="0" err="1"/>
              <a:t>etc</a:t>
            </a:r>
            <a:endParaRPr lang="en-US" dirty="0">
              <a:solidFill>
                <a:schemeClr val="accent6">
                  <a:lumMod val="75000"/>
                </a:schemeClr>
              </a:solidFill>
            </a:endParaRPr>
          </a:p>
          <a:p>
            <a:pPr lvl="1"/>
            <a:r>
              <a:rPr lang="en-US" dirty="0"/>
              <a:t> Any noticeable outstanding pattern?</a:t>
            </a:r>
          </a:p>
          <a:p>
            <a:pPr lvl="2"/>
            <a:r>
              <a:rPr lang="en-US" dirty="0"/>
              <a:t> How it appears and disappears, duration, transient/in runs/as bursts </a:t>
            </a:r>
          </a:p>
          <a:p>
            <a:pPr lvl="1"/>
            <a:r>
              <a:rPr lang="en-US" dirty="0"/>
              <a:t>Reactivity to EC, PS, HV, Sleep/Drowsy, reactivity to noise</a:t>
            </a:r>
          </a:p>
          <a:p>
            <a:pPr lvl="1"/>
            <a:r>
              <a:rPr lang="en-US" dirty="0"/>
              <a:t>What else? </a:t>
            </a:r>
          </a:p>
          <a:p>
            <a:pPr lvl="2"/>
            <a:r>
              <a:rPr lang="en-US" dirty="0"/>
              <a:t>Background activity average those of frontal central and posterior activity</a:t>
            </a:r>
          </a:p>
          <a:p>
            <a:pPr lvl="2"/>
            <a:r>
              <a:rPr lang="en-US" dirty="0"/>
              <a:t>Describe morphology, Symmetry/ asymmetry </a:t>
            </a:r>
          </a:p>
          <a:p>
            <a:pPr lvl="1"/>
            <a:endParaRPr lang="en-US" dirty="0"/>
          </a:p>
        </p:txBody>
      </p:sp>
    </p:spTree>
    <p:extLst>
      <p:ext uri="{BB962C8B-B14F-4D97-AF65-F5344CB8AC3E}">
        <p14:creationId xmlns:p14="http://schemas.microsoft.com/office/powerpoint/2010/main" val="4836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CDFB-8A96-4D8B-8CE1-BCBCBBBDA1B1}"/>
              </a:ext>
            </a:extLst>
          </p:cNvPr>
          <p:cNvSpPr>
            <a:spLocks noGrp="1"/>
          </p:cNvSpPr>
          <p:nvPr>
            <p:ph type="title"/>
          </p:nvPr>
        </p:nvSpPr>
        <p:spPr/>
        <p:txBody>
          <a:bodyPr/>
          <a:lstStyle/>
          <a:p>
            <a:r>
              <a:rPr lang="en-US" dirty="0"/>
              <a:t>EEG reviewing:  </a:t>
            </a:r>
          </a:p>
        </p:txBody>
      </p:sp>
      <p:sp>
        <p:nvSpPr>
          <p:cNvPr id="3" name="Content Placeholder 2">
            <a:extLst>
              <a:ext uri="{FF2B5EF4-FFF2-40B4-BE49-F238E27FC236}">
                <a16:creationId xmlns:a16="http://schemas.microsoft.com/office/drawing/2014/main" id="{B1920BCC-5CB7-47DF-8781-DD52E7E4175F}"/>
              </a:ext>
            </a:extLst>
          </p:cNvPr>
          <p:cNvSpPr>
            <a:spLocks noGrp="1"/>
          </p:cNvSpPr>
          <p:nvPr>
            <p:ph idx="1"/>
          </p:nvPr>
        </p:nvSpPr>
        <p:spPr>
          <a:xfrm>
            <a:off x="1842655" y="1690689"/>
            <a:ext cx="8021782" cy="4802186"/>
          </a:xfrm>
        </p:spPr>
        <p:txBody>
          <a:bodyPr>
            <a:normAutofit fontScale="92500" lnSpcReduction="10000"/>
          </a:bodyPr>
          <a:lstStyle/>
          <a:p>
            <a:r>
              <a:rPr lang="en-US" dirty="0"/>
              <a:t>Background activity</a:t>
            </a:r>
          </a:p>
          <a:p>
            <a:r>
              <a:rPr lang="en-US" dirty="0"/>
              <a:t>Reactivity to eye closure</a:t>
            </a:r>
          </a:p>
          <a:p>
            <a:r>
              <a:rPr lang="en-US" dirty="0"/>
              <a:t>Effect on PS</a:t>
            </a:r>
          </a:p>
          <a:p>
            <a:r>
              <a:rPr lang="en-US" dirty="0"/>
              <a:t>Hyperventilation </a:t>
            </a:r>
          </a:p>
          <a:p>
            <a:r>
              <a:rPr lang="en-US" dirty="0"/>
              <a:t>Drowsy state</a:t>
            </a:r>
          </a:p>
          <a:p>
            <a:r>
              <a:rPr lang="en-US" dirty="0"/>
              <a:t>Sleep stages:</a:t>
            </a:r>
          </a:p>
          <a:p>
            <a:pPr lvl="1"/>
            <a:r>
              <a:rPr lang="en-US" dirty="0"/>
              <a:t>Early sleep stage/ drowsy state</a:t>
            </a:r>
          </a:p>
          <a:p>
            <a:pPr lvl="1"/>
            <a:r>
              <a:rPr lang="en-US" dirty="0"/>
              <a:t>Stages 1</a:t>
            </a:r>
            <a:r>
              <a:rPr lang="en-US" baseline="30000" dirty="0"/>
              <a:t>st</a:t>
            </a:r>
            <a:r>
              <a:rPr lang="en-US" dirty="0"/>
              <a:t>, 2</a:t>
            </a:r>
            <a:r>
              <a:rPr lang="en-US" baseline="30000" dirty="0"/>
              <a:t>nd</a:t>
            </a:r>
            <a:r>
              <a:rPr lang="en-US" dirty="0"/>
              <a:t>, 3</a:t>
            </a:r>
            <a:r>
              <a:rPr lang="en-US" baseline="30000" dirty="0"/>
              <a:t>rd</a:t>
            </a:r>
            <a:r>
              <a:rPr lang="en-US" dirty="0"/>
              <a:t>, 4</a:t>
            </a:r>
            <a:r>
              <a:rPr lang="en-US" baseline="30000" dirty="0"/>
              <a:t>th</a:t>
            </a:r>
            <a:r>
              <a:rPr lang="en-US" dirty="0"/>
              <a:t> </a:t>
            </a:r>
          </a:p>
          <a:p>
            <a:pPr lvl="1"/>
            <a:r>
              <a:rPr lang="en-US" dirty="0"/>
              <a:t>REM sleep</a:t>
            </a:r>
          </a:p>
          <a:p>
            <a:r>
              <a:rPr lang="en-US" dirty="0"/>
              <a:t>On awakening</a:t>
            </a:r>
          </a:p>
          <a:p>
            <a:pPr lvl="1"/>
            <a:r>
              <a:rPr lang="en-US" dirty="0"/>
              <a:t>Arousal phenomena</a:t>
            </a:r>
          </a:p>
        </p:txBody>
      </p:sp>
    </p:spTree>
    <p:extLst>
      <p:ext uri="{BB962C8B-B14F-4D97-AF65-F5344CB8AC3E}">
        <p14:creationId xmlns:p14="http://schemas.microsoft.com/office/powerpoint/2010/main" val="169591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CB2AD-0AB3-4E50-8A5C-DEF689E62480}"/>
              </a:ext>
            </a:extLst>
          </p:cNvPr>
          <p:cNvSpPr>
            <a:spLocks noGrp="1"/>
          </p:cNvSpPr>
          <p:nvPr>
            <p:ph idx="1"/>
          </p:nvPr>
        </p:nvSpPr>
        <p:spPr>
          <a:xfrm>
            <a:off x="360219" y="1149636"/>
            <a:ext cx="11305308" cy="5542109"/>
          </a:xfrm>
        </p:spPr>
        <p:txBody>
          <a:bodyPr>
            <a:normAutofit fontScale="25000" lnSpcReduction="20000"/>
          </a:bodyPr>
          <a:lstStyle/>
          <a:p>
            <a:pPr marL="0" indent="0">
              <a:buNone/>
            </a:pPr>
            <a:r>
              <a:rPr lang="en-US" sz="9600" b="1" dirty="0"/>
              <a:t>Background ACTIVITY </a:t>
            </a:r>
            <a:r>
              <a:rPr lang="en-US" sz="9600" i="1" dirty="0">
                <a:solidFill>
                  <a:srgbClr val="0070C0"/>
                </a:solidFill>
              </a:rPr>
              <a:t>(spontaneous and reactivity to stimuli)</a:t>
            </a:r>
          </a:p>
          <a:p>
            <a:r>
              <a:rPr lang="en-US" sz="9600" b="1" dirty="0">
                <a:solidFill>
                  <a:srgbClr val="0070C0"/>
                </a:solidFill>
              </a:rPr>
              <a:t>Symmetry</a:t>
            </a:r>
            <a:r>
              <a:rPr lang="en-US" sz="9600" dirty="0"/>
              <a:t>:  IN voltage / amplitude, IN frequency/ Hz /  ___ c/sec</a:t>
            </a:r>
          </a:p>
          <a:p>
            <a:pPr lvl="1"/>
            <a:r>
              <a:rPr lang="en-US" sz="9600" dirty="0"/>
              <a:t>Mild asymmetry</a:t>
            </a:r>
          </a:p>
          <a:p>
            <a:pPr lvl="1"/>
            <a:r>
              <a:rPr lang="en-US" sz="9600" dirty="0"/>
              <a:t>Marked asymmetry</a:t>
            </a:r>
          </a:p>
          <a:p>
            <a:pPr marL="342900" lvl="1" indent="0">
              <a:buNone/>
            </a:pPr>
            <a:r>
              <a:rPr lang="en-US" sz="9600" b="1" dirty="0">
                <a:solidFill>
                  <a:srgbClr val="0070C0"/>
                </a:solidFill>
              </a:rPr>
              <a:t>Reactivity </a:t>
            </a:r>
          </a:p>
          <a:p>
            <a:pPr lvl="2"/>
            <a:r>
              <a:rPr lang="en-US" sz="9600" dirty="0"/>
              <a:t>to eye closure</a:t>
            </a:r>
          </a:p>
          <a:p>
            <a:pPr lvl="2"/>
            <a:r>
              <a:rPr lang="en-US" sz="9600" dirty="0"/>
              <a:t>Photic stimulation</a:t>
            </a:r>
          </a:p>
          <a:p>
            <a:pPr lvl="2"/>
            <a:r>
              <a:rPr lang="en-US" sz="9600" dirty="0"/>
              <a:t>Hyperventilation</a:t>
            </a:r>
          </a:p>
          <a:p>
            <a:pPr lvl="2"/>
            <a:r>
              <a:rPr lang="en-US" sz="9600" dirty="0"/>
              <a:t>Activities in Drowsy state</a:t>
            </a:r>
          </a:p>
          <a:p>
            <a:pPr lvl="2"/>
            <a:r>
              <a:rPr lang="en-US" sz="9600" dirty="0"/>
              <a:t>Sleep state</a:t>
            </a:r>
          </a:p>
          <a:p>
            <a:r>
              <a:rPr lang="en-US" sz="9600" b="1" dirty="0"/>
              <a:t>Discharges</a:t>
            </a:r>
            <a:r>
              <a:rPr lang="en-US" sz="9600" dirty="0"/>
              <a:t> of </a:t>
            </a:r>
            <a:r>
              <a:rPr lang="en-US" sz="9600" b="1" dirty="0">
                <a:solidFill>
                  <a:srgbClr val="C00000"/>
                </a:solidFill>
              </a:rPr>
              <a:t>spike,</a:t>
            </a:r>
            <a:r>
              <a:rPr lang="en-US" sz="9600" dirty="0"/>
              <a:t> </a:t>
            </a:r>
            <a:r>
              <a:rPr lang="en-US" sz="9600" dirty="0" err="1">
                <a:solidFill>
                  <a:schemeClr val="accent4">
                    <a:lumMod val="75000"/>
                  </a:schemeClr>
                </a:solidFill>
              </a:rPr>
              <a:t>polyspikes</a:t>
            </a:r>
            <a:r>
              <a:rPr lang="en-US" sz="9600" dirty="0">
                <a:solidFill>
                  <a:schemeClr val="accent4">
                    <a:lumMod val="75000"/>
                  </a:schemeClr>
                </a:solidFill>
              </a:rPr>
              <a:t>, </a:t>
            </a:r>
            <a:r>
              <a:rPr lang="en-US" sz="9600" dirty="0">
                <a:solidFill>
                  <a:srgbClr val="00B0F0"/>
                </a:solidFill>
              </a:rPr>
              <a:t>sharp</a:t>
            </a:r>
            <a:r>
              <a:rPr lang="en-US" sz="9600" dirty="0"/>
              <a:t> waves/transients, </a:t>
            </a:r>
            <a:r>
              <a:rPr lang="en-US" sz="9600" dirty="0" err="1">
                <a:solidFill>
                  <a:schemeClr val="accent4">
                    <a:lumMod val="75000"/>
                  </a:schemeClr>
                </a:solidFill>
              </a:rPr>
              <a:t>polyspike</a:t>
            </a:r>
            <a:r>
              <a:rPr lang="en-US" sz="9600" dirty="0">
                <a:solidFill>
                  <a:schemeClr val="accent4">
                    <a:lumMod val="75000"/>
                  </a:schemeClr>
                </a:solidFill>
              </a:rPr>
              <a:t>-wave complexes</a:t>
            </a:r>
          </a:p>
          <a:p>
            <a:pPr lvl="1"/>
            <a:r>
              <a:rPr lang="en-US" sz="9600" dirty="0"/>
              <a:t>Describe the appearance of discharges</a:t>
            </a:r>
          </a:p>
          <a:p>
            <a:pPr lvl="1"/>
            <a:r>
              <a:rPr lang="en-US" sz="9600" dirty="0"/>
              <a:t>Transient (focal, multifocal, bursts) /paroxysms/ persistent/ runs </a:t>
            </a:r>
          </a:p>
          <a:p>
            <a:pPr lvl="1"/>
            <a:r>
              <a:rPr lang="en-US" sz="9600" dirty="0"/>
              <a:t>Repeated, periodic, Persistent</a:t>
            </a:r>
          </a:p>
          <a:p>
            <a:pPr lvl="1"/>
            <a:r>
              <a:rPr lang="en-US" sz="9600" dirty="0"/>
              <a:t>Synchrony / asynchrony</a:t>
            </a:r>
          </a:p>
          <a:p>
            <a:pPr lvl="1"/>
            <a:r>
              <a:rPr lang="en-US" sz="9600" dirty="0"/>
              <a:t>Localization,</a:t>
            </a:r>
          </a:p>
          <a:p>
            <a:endParaRPr lang="en-US" sz="9600" dirty="0"/>
          </a:p>
          <a:p>
            <a:endParaRPr lang="en-US" dirty="0"/>
          </a:p>
        </p:txBody>
      </p:sp>
      <p:sp>
        <p:nvSpPr>
          <p:cNvPr id="5" name="TextBox 4">
            <a:extLst>
              <a:ext uri="{FF2B5EF4-FFF2-40B4-BE49-F238E27FC236}">
                <a16:creationId xmlns:a16="http://schemas.microsoft.com/office/drawing/2014/main" id="{B0570FE8-FF14-4165-9F89-F50B955A8512}"/>
              </a:ext>
            </a:extLst>
          </p:cNvPr>
          <p:cNvSpPr txBox="1"/>
          <p:nvPr/>
        </p:nvSpPr>
        <p:spPr>
          <a:xfrm>
            <a:off x="1398707" y="218498"/>
            <a:ext cx="9394586" cy="584775"/>
          </a:xfrm>
          <a:prstGeom prst="rect">
            <a:avLst/>
          </a:prstGeom>
          <a:noFill/>
        </p:spPr>
        <p:txBody>
          <a:bodyPr wrap="square" rtlCol="0">
            <a:spAutoFit/>
          </a:bodyPr>
          <a:lstStyle/>
          <a:p>
            <a:r>
              <a:rPr lang="en-US" sz="3200" dirty="0"/>
              <a:t>WHAT TO LOOK FOR IN EEG RECORD?</a:t>
            </a:r>
            <a:r>
              <a:rPr lang="en-US" sz="1350" dirty="0"/>
              <a:t> </a:t>
            </a:r>
          </a:p>
        </p:txBody>
      </p:sp>
    </p:spTree>
    <p:extLst>
      <p:ext uri="{BB962C8B-B14F-4D97-AF65-F5344CB8AC3E}">
        <p14:creationId xmlns:p14="http://schemas.microsoft.com/office/powerpoint/2010/main" val="330735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DB4D-D28A-4B9A-85BB-75FB3F5D82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C9F175-0CAF-4F56-B77E-18C2E9AA10E5}"/>
              </a:ext>
            </a:extLst>
          </p:cNvPr>
          <p:cNvSpPr>
            <a:spLocks noGrp="1"/>
          </p:cNvSpPr>
          <p:nvPr>
            <p:ph idx="1"/>
          </p:nvPr>
        </p:nvSpPr>
        <p:spPr/>
        <p:txBody>
          <a:bodyPr/>
          <a:lstStyle/>
          <a:p>
            <a:r>
              <a:rPr lang="en-US" sz="2800" dirty="0"/>
              <a:t>Bursts:</a:t>
            </a:r>
          </a:p>
          <a:p>
            <a:r>
              <a:rPr lang="en-US" sz="2800" dirty="0"/>
              <a:t>Stretches of attenuation, periods of attenuation, Suppression :</a:t>
            </a:r>
          </a:p>
          <a:p>
            <a:r>
              <a:rPr lang="en-US" sz="2800" dirty="0"/>
              <a:t>Discontinuous</a:t>
            </a:r>
          </a:p>
          <a:p>
            <a:r>
              <a:rPr lang="en-US" sz="2800" dirty="0"/>
              <a:t>Continuous</a:t>
            </a:r>
            <a:endParaRPr lang="en-US" dirty="0"/>
          </a:p>
        </p:txBody>
      </p:sp>
    </p:spTree>
    <p:extLst>
      <p:ext uri="{BB962C8B-B14F-4D97-AF65-F5344CB8AC3E}">
        <p14:creationId xmlns:p14="http://schemas.microsoft.com/office/powerpoint/2010/main" val="2041737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10703</TotalTime>
  <Words>1558</Words>
  <Application>Microsoft Office PowerPoint</Application>
  <PresentationFormat>Widescreen</PresentationFormat>
  <Paragraphs>160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R-Electroencephalography test: Reviewing and understanding the EEG waves </vt:lpstr>
      <vt:lpstr>PowerPoint Presentation</vt:lpstr>
      <vt:lpstr>Important note on Recording Technique</vt:lpstr>
      <vt:lpstr>Common Questions before EEG advice </vt:lpstr>
      <vt:lpstr>EEG report description</vt:lpstr>
      <vt:lpstr>How to proceed?</vt:lpstr>
      <vt:lpstr>EEG reviewing:  </vt:lpstr>
      <vt:lpstr>PowerPoint Presentation</vt:lpstr>
      <vt:lpstr>PowerPoint Presentation</vt:lpstr>
      <vt:lpstr>PowerPoint Presentation</vt:lpstr>
      <vt:lpstr>EEG Rhythms</vt:lpstr>
      <vt:lpstr>Question for you</vt:lpstr>
      <vt:lpstr>Background activity</vt:lpstr>
      <vt:lpstr>Frequently used terms (Chatrian et al 1983)</vt:lpstr>
      <vt:lpstr>Montage we use</vt:lpstr>
      <vt:lpstr>PowerPoint Presentation</vt:lpstr>
      <vt:lpstr>PowerPoint Presentation</vt:lpstr>
      <vt:lpstr>Lance-Adams syndrome?</vt:lpstr>
      <vt:lpstr>PowerPoint Presentation</vt:lpstr>
      <vt:lpstr>Polygraphy ?</vt:lpstr>
      <vt:lpstr>Polygraph tracing in REM sleep</vt:lpstr>
      <vt:lpstr>Amplitude and frequency</vt:lpstr>
      <vt:lpstr>Frequently used terms-2 (Chatrian et al 1983)</vt:lpstr>
      <vt:lpstr>Frequently used terms-3 (Chatrian et al 1983)</vt:lpstr>
      <vt:lpstr>Mu Rhythm</vt:lpstr>
      <vt:lpstr>PowerPoint Presentation</vt:lpstr>
      <vt:lpstr>PowerPoint Presentation</vt:lpstr>
      <vt:lpstr>PowerPoint Presentation</vt:lpstr>
      <vt:lpstr>Photic stimulation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Digital 1st EEG machine at DSH, donated b, department of ClNP, GOSH, ICH London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and understanding R-Electroencephalography test</dc:title>
  <dc:creator>Selina Banu</dc:creator>
  <cp:lastModifiedBy>Selina Banu</cp:lastModifiedBy>
  <cp:revision>12</cp:revision>
  <dcterms:created xsi:type="dcterms:W3CDTF">2022-03-28T06:24:05Z</dcterms:created>
  <dcterms:modified xsi:type="dcterms:W3CDTF">2022-04-28T04:39:04Z</dcterms:modified>
</cp:coreProperties>
</file>